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theme/themeOverride4.xml" ContentType="application/vnd.openxmlformats-officedocument.themeOverride+xml"/>
  <Override PartName="/ppt/notesSlides/notesSlide4.xml" ContentType="application/vnd.openxmlformats-officedocument.presentationml.notesSlide+xml"/>
  <Override PartName="/ppt/theme/themeOverride5.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Override6.xml" ContentType="application/vnd.openxmlformats-officedocument.themeOverride+xml"/>
  <Override PartName="/ppt/notesSlides/notesSlide7.xml" ContentType="application/vnd.openxmlformats-officedocument.presentationml.notesSlide+xml"/>
  <Override PartName="/ppt/theme/themeOverride7.xml" ContentType="application/vnd.openxmlformats-officedocument.themeOverride+xml"/>
  <Override PartName="/ppt/notesSlides/notesSlide8.xml" ContentType="application/vnd.openxmlformats-officedocument.presentationml.notesSlide+xml"/>
  <Override PartName="/ppt/theme/themeOverride8.xml" ContentType="application/vnd.openxmlformats-officedocument.themeOverride+xml"/>
  <Override PartName="/ppt/notesSlides/notesSlide9.xml" ContentType="application/vnd.openxmlformats-officedocument.presentationml.notesSlide+xml"/>
  <Override PartName="/ppt/theme/themeOverride9.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heme/themeOverride10.xml" ContentType="application/vnd.openxmlformats-officedocument.themeOverr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2" r:id="rId1"/>
  </p:sldMasterIdLst>
  <p:notesMasterIdLst>
    <p:notesMasterId r:id="rId16"/>
  </p:notesMasterIdLst>
  <p:handoutMasterIdLst>
    <p:handoutMasterId r:id="rId17"/>
  </p:handoutMasterIdLst>
  <p:sldIdLst>
    <p:sldId id="256" r:id="rId2"/>
    <p:sldId id="292" r:id="rId3"/>
    <p:sldId id="293" r:id="rId4"/>
    <p:sldId id="294" r:id="rId5"/>
    <p:sldId id="282" r:id="rId6"/>
    <p:sldId id="301" r:id="rId7"/>
    <p:sldId id="297" r:id="rId8"/>
    <p:sldId id="285" r:id="rId9"/>
    <p:sldId id="284" r:id="rId10"/>
    <p:sldId id="286" r:id="rId11"/>
    <p:sldId id="300" r:id="rId12"/>
    <p:sldId id="298" r:id="rId13"/>
    <p:sldId id="299" r:id="rId14"/>
    <p:sldId id="276" r:id="rId15"/>
  </p:sldIdLst>
  <p:sldSz cx="9144000" cy="6858000" type="screen4x3"/>
  <p:notesSz cx="7010400" cy="9296400"/>
  <p:custDataLst>
    <p:tags r:id="rId18"/>
  </p:custDataLst>
  <p:defaultTextStyle>
    <a:defPPr>
      <a:defRPr lang="en-US"/>
    </a:defPPr>
    <a:lvl1pPr algn="l" rtl="0" fontAlgn="base">
      <a:spcBef>
        <a:spcPct val="0"/>
      </a:spcBef>
      <a:spcAft>
        <a:spcPct val="0"/>
      </a:spcAft>
      <a:defRPr kern="1200">
        <a:solidFill>
          <a:schemeClr val="tx1"/>
        </a:solidFill>
        <a:latin typeface="Arial"/>
        <a:ea typeface="+mn-ea"/>
        <a:cs typeface="+mn-cs"/>
      </a:defRPr>
    </a:lvl1pPr>
    <a:lvl2pPr marL="457200" algn="l" rtl="0" fontAlgn="base">
      <a:spcBef>
        <a:spcPct val="0"/>
      </a:spcBef>
      <a:spcAft>
        <a:spcPct val="0"/>
      </a:spcAft>
      <a:defRPr kern="1200">
        <a:solidFill>
          <a:schemeClr val="tx1"/>
        </a:solidFill>
        <a:latin typeface="Arial"/>
        <a:ea typeface="+mn-ea"/>
        <a:cs typeface="+mn-cs"/>
      </a:defRPr>
    </a:lvl2pPr>
    <a:lvl3pPr marL="914400" algn="l" rtl="0" fontAlgn="base">
      <a:spcBef>
        <a:spcPct val="0"/>
      </a:spcBef>
      <a:spcAft>
        <a:spcPct val="0"/>
      </a:spcAft>
      <a:defRPr kern="1200">
        <a:solidFill>
          <a:schemeClr val="tx1"/>
        </a:solidFill>
        <a:latin typeface="Arial"/>
        <a:ea typeface="+mn-ea"/>
        <a:cs typeface="+mn-cs"/>
      </a:defRPr>
    </a:lvl3pPr>
    <a:lvl4pPr marL="1371600" algn="l" rtl="0" fontAlgn="base">
      <a:spcBef>
        <a:spcPct val="0"/>
      </a:spcBef>
      <a:spcAft>
        <a:spcPct val="0"/>
      </a:spcAft>
      <a:defRPr kern="1200">
        <a:solidFill>
          <a:schemeClr val="tx1"/>
        </a:solidFill>
        <a:latin typeface="Arial"/>
        <a:ea typeface="+mn-ea"/>
        <a:cs typeface="+mn-cs"/>
      </a:defRPr>
    </a:lvl4pPr>
    <a:lvl5pPr marL="1828800" algn="l" rtl="0" fontAlgn="base">
      <a:spcBef>
        <a:spcPct val="0"/>
      </a:spcBef>
      <a:spcAft>
        <a:spcPct val="0"/>
      </a:spcAft>
      <a:defRPr kern="1200">
        <a:solidFill>
          <a:schemeClr val="tx1"/>
        </a:solidFill>
        <a:latin typeface="Arial"/>
        <a:ea typeface="+mn-ea"/>
        <a:cs typeface="+mn-cs"/>
      </a:defRPr>
    </a:lvl5pPr>
    <a:lvl6pPr marL="2286000" algn="l" defTabSz="914400" rtl="0" eaLnBrk="1" latinLnBrk="0" hangingPunct="1">
      <a:defRPr kern="1200">
        <a:solidFill>
          <a:schemeClr val="tx1"/>
        </a:solidFill>
        <a:latin typeface="Arial"/>
        <a:ea typeface="+mn-ea"/>
        <a:cs typeface="+mn-cs"/>
      </a:defRPr>
    </a:lvl6pPr>
    <a:lvl7pPr marL="2743200" algn="l" defTabSz="914400" rtl="0" eaLnBrk="1" latinLnBrk="0" hangingPunct="1">
      <a:defRPr kern="1200">
        <a:solidFill>
          <a:schemeClr val="tx1"/>
        </a:solidFill>
        <a:latin typeface="Arial"/>
        <a:ea typeface="+mn-ea"/>
        <a:cs typeface="+mn-cs"/>
      </a:defRPr>
    </a:lvl7pPr>
    <a:lvl8pPr marL="3200400" algn="l" defTabSz="914400" rtl="0" eaLnBrk="1" latinLnBrk="0" hangingPunct="1">
      <a:defRPr kern="1200">
        <a:solidFill>
          <a:schemeClr val="tx1"/>
        </a:solidFill>
        <a:latin typeface="Arial"/>
        <a:ea typeface="+mn-ea"/>
        <a:cs typeface="+mn-cs"/>
      </a:defRPr>
    </a:lvl8pPr>
    <a:lvl9pPr marL="3657600" algn="l" defTabSz="914400" rtl="0" eaLnBrk="1" latinLnBrk="0" hangingPunct="1">
      <a:defRPr kern="1200">
        <a:solidFill>
          <a:schemeClr val="tx1"/>
        </a:solidFill>
        <a:latin typeface="Arial"/>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81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930" y="45"/>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3037840" cy="464820"/>
          </a:xfrm>
          <a:prstGeom prst="rect">
            <a:avLst/>
          </a:prstGeom>
          <a:noFill/>
          <a:ln w="9525">
            <a:noFill/>
            <a:miter lim="800000"/>
          </a:ln>
          <a:effectLst/>
        </p:spPr>
        <p:txBody>
          <a:bodyPr vert="horz" wrap="square" lIns="93177" tIns="46589" rIns="93177" bIns="46589" numCol="1" anchor="t" anchorCtr="0" compatLnSpc="1">
            <a:prstTxWarp prst="textNoShape">
              <a:avLst/>
            </a:prstTxWarp>
          </a:bodyPr>
          <a:lstStyle>
            <a:lvl1pPr>
              <a:defRPr sz="1200" smtClean="0"/>
            </a:lvl1pPr>
          </a:lstStyle>
          <a:p>
            <a:pPr>
              <a:defRPr/>
            </a:pPr>
            <a:endParaRPr lang="en-US"/>
          </a:p>
        </p:txBody>
      </p:sp>
      <p:sp>
        <p:nvSpPr>
          <p:cNvPr id="9219" name="Rectangle 3"/>
          <p:cNvSpPr>
            <a:spLocks noGrp="1" noChangeArrowheads="1"/>
          </p:cNvSpPr>
          <p:nvPr>
            <p:ph type="dt" sz="quarter" idx="1"/>
          </p:nvPr>
        </p:nvSpPr>
        <p:spPr bwMode="auto">
          <a:xfrm>
            <a:off x="3970938" y="0"/>
            <a:ext cx="3037840" cy="464820"/>
          </a:xfrm>
          <a:prstGeom prst="rect">
            <a:avLst/>
          </a:prstGeom>
          <a:noFill/>
          <a:ln w="9525">
            <a:noFill/>
            <a:miter lim="800000"/>
          </a:ln>
          <a:effectLst/>
        </p:spPr>
        <p:txBody>
          <a:bodyPr vert="horz" wrap="square" lIns="93177" tIns="46589" rIns="93177" bIns="46589" numCol="1" anchor="t" anchorCtr="0" compatLnSpc="1">
            <a:prstTxWarp prst="textNoShape">
              <a:avLst/>
            </a:prstTxWarp>
          </a:bodyPr>
          <a:lstStyle>
            <a:lvl1pPr algn="r">
              <a:defRPr sz="1200" smtClean="0"/>
            </a:lvl1pPr>
          </a:lstStyle>
          <a:p>
            <a:pPr>
              <a:defRPr/>
            </a:pPr>
            <a:endParaRPr lang="en-US"/>
          </a:p>
        </p:txBody>
      </p:sp>
      <p:sp>
        <p:nvSpPr>
          <p:cNvPr id="9220" name="Rectangle 4"/>
          <p:cNvSpPr>
            <a:spLocks noGrp="1" noChangeArrowheads="1"/>
          </p:cNvSpPr>
          <p:nvPr>
            <p:ph type="ftr" sz="quarter" idx="2"/>
          </p:nvPr>
        </p:nvSpPr>
        <p:spPr bwMode="auto">
          <a:xfrm>
            <a:off x="0" y="8829967"/>
            <a:ext cx="3037840" cy="464820"/>
          </a:xfrm>
          <a:prstGeom prst="rect">
            <a:avLst/>
          </a:prstGeom>
          <a:noFill/>
          <a:ln w="9525">
            <a:noFill/>
            <a:miter lim="800000"/>
          </a:ln>
          <a:effectLst/>
        </p:spPr>
        <p:txBody>
          <a:bodyPr vert="horz" wrap="square" lIns="93177" tIns="46589" rIns="93177" bIns="46589" numCol="1" anchor="b" anchorCtr="0" compatLnSpc="1">
            <a:prstTxWarp prst="textNoShape">
              <a:avLst/>
            </a:prstTxWarp>
          </a:bodyPr>
          <a:lstStyle>
            <a:lvl1pPr>
              <a:defRPr sz="1200" smtClean="0"/>
            </a:lvl1pPr>
          </a:lstStyle>
          <a:p>
            <a:pPr>
              <a:defRPr/>
            </a:pPr>
            <a:endParaRPr lang="en-US"/>
          </a:p>
        </p:txBody>
      </p:sp>
      <p:sp>
        <p:nvSpPr>
          <p:cNvPr id="9221" name="Rectangle 5"/>
          <p:cNvSpPr>
            <a:spLocks noGrp="1" noChangeArrowheads="1"/>
          </p:cNvSpPr>
          <p:nvPr>
            <p:ph type="sldNum" sz="quarter" idx="3"/>
          </p:nvPr>
        </p:nvSpPr>
        <p:spPr bwMode="auto">
          <a:xfrm>
            <a:off x="3970938" y="8829967"/>
            <a:ext cx="3037840" cy="464820"/>
          </a:xfrm>
          <a:prstGeom prst="rect">
            <a:avLst/>
          </a:prstGeom>
          <a:noFill/>
          <a:ln w="9525">
            <a:noFill/>
            <a:miter lim="800000"/>
          </a:ln>
          <a:effectLst/>
        </p:spPr>
        <p:txBody>
          <a:bodyPr vert="horz" wrap="square" lIns="93177" tIns="46589" rIns="93177" bIns="46589" numCol="1" anchor="b" anchorCtr="0" compatLnSpc="1">
            <a:prstTxWarp prst="textNoShape">
              <a:avLst/>
            </a:prstTxWarp>
          </a:bodyPr>
          <a:lstStyle>
            <a:lvl1pPr algn="r">
              <a:defRPr sz="1200" smtClean="0"/>
            </a:lvl1pPr>
          </a:lstStyle>
          <a:p>
            <a:pPr>
              <a:defRPr/>
            </a:pPr>
            <a:fld id="{97C4449E-9903-480A-B2F4-60D682B41626}" type="slidenum">
              <a:rPr lang="en-US"/>
              <a:pPr>
                <a:defRPr/>
              </a:pPr>
              <a:t>‹#›</a:t>
            </a:fld>
            <a:endParaRPr lang="en-US"/>
          </a:p>
        </p:txBody>
      </p:sp>
    </p:spTree>
    <p:extLst>
      <p:ext uri="{BB962C8B-B14F-4D97-AF65-F5344CB8AC3E}">
        <p14:creationId xmlns:p14="http://schemas.microsoft.com/office/powerpoint/2010/main" val="20093035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837464B8-3BE8-4E25-8650-FDB6448B5552}" type="datetimeFigureOut">
              <a:rPr lang="en-US" smtClean="0"/>
              <a:t>4/11/2017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59EDE0F1-50DC-4491-9E04-3265EEFDD9FF}" type="slidenum">
              <a:rPr lang="en-US" smtClean="0"/>
              <a:t>‹#›</a:t>
            </a:fld>
            <a:endParaRPr lang="en-US"/>
          </a:p>
        </p:txBody>
      </p:sp>
    </p:spTree>
    <p:extLst>
      <p:ext uri="{BB962C8B-B14F-4D97-AF65-F5344CB8AC3E}">
        <p14:creationId xmlns:p14="http://schemas.microsoft.com/office/powerpoint/2010/main" val="33685443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EDE0F1-50DC-4491-9E04-3265EEFDD9FF}" type="slidenum">
              <a:rPr lang="en-US" smtClean="0"/>
              <a:t>1</a:t>
            </a:fld>
            <a:endParaRPr lang="en-US"/>
          </a:p>
        </p:txBody>
      </p:sp>
    </p:spTree>
    <p:extLst>
      <p:ext uri="{BB962C8B-B14F-4D97-AF65-F5344CB8AC3E}">
        <p14:creationId xmlns:p14="http://schemas.microsoft.com/office/powerpoint/2010/main" val="22015848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EDE0F1-50DC-4491-9E04-3265EEFDD9FF}" type="slidenum">
              <a:rPr lang="en-US" smtClean="0"/>
              <a:t>10</a:t>
            </a:fld>
            <a:endParaRPr lang="en-US"/>
          </a:p>
        </p:txBody>
      </p:sp>
    </p:spTree>
    <p:extLst>
      <p:ext uri="{BB962C8B-B14F-4D97-AF65-F5344CB8AC3E}">
        <p14:creationId xmlns:p14="http://schemas.microsoft.com/office/powerpoint/2010/main" val="30945146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EDE0F1-50DC-4491-9E04-3265EEFDD9FF}" type="slidenum">
              <a:rPr lang="en-US" smtClean="0"/>
              <a:t>11</a:t>
            </a:fld>
            <a:endParaRPr lang="en-US"/>
          </a:p>
        </p:txBody>
      </p:sp>
    </p:spTree>
    <p:extLst>
      <p:ext uri="{BB962C8B-B14F-4D97-AF65-F5344CB8AC3E}">
        <p14:creationId xmlns:p14="http://schemas.microsoft.com/office/powerpoint/2010/main" val="23842077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EDE0F1-50DC-4491-9E04-3265EEFDD9FF}" type="slidenum">
              <a:rPr lang="en-US" smtClean="0"/>
              <a:t>12</a:t>
            </a:fld>
            <a:endParaRPr lang="en-US"/>
          </a:p>
        </p:txBody>
      </p:sp>
    </p:spTree>
    <p:extLst>
      <p:ext uri="{BB962C8B-B14F-4D97-AF65-F5344CB8AC3E}">
        <p14:creationId xmlns:p14="http://schemas.microsoft.com/office/powerpoint/2010/main" val="4911347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EDE0F1-50DC-4491-9E04-3265EEFDD9FF}" type="slidenum">
              <a:rPr lang="en-US" smtClean="0"/>
              <a:t>13</a:t>
            </a:fld>
            <a:endParaRPr lang="en-US"/>
          </a:p>
        </p:txBody>
      </p:sp>
    </p:spTree>
    <p:extLst>
      <p:ext uri="{BB962C8B-B14F-4D97-AF65-F5344CB8AC3E}">
        <p14:creationId xmlns:p14="http://schemas.microsoft.com/office/powerpoint/2010/main" val="12125508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EDE0F1-50DC-4491-9E04-3265EEFDD9FF}" type="slidenum">
              <a:rPr lang="en-US" smtClean="0"/>
              <a:t>14</a:t>
            </a:fld>
            <a:endParaRPr lang="en-US"/>
          </a:p>
        </p:txBody>
      </p:sp>
    </p:spTree>
    <p:extLst>
      <p:ext uri="{BB962C8B-B14F-4D97-AF65-F5344CB8AC3E}">
        <p14:creationId xmlns:p14="http://schemas.microsoft.com/office/powerpoint/2010/main" val="2221329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EDE0F1-50DC-4491-9E04-3265EEFDD9FF}" type="slidenum">
              <a:rPr lang="en-US" smtClean="0"/>
              <a:t>2</a:t>
            </a:fld>
            <a:endParaRPr lang="en-US"/>
          </a:p>
        </p:txBody>
      </p:sp>
    </p:spTree>
    <p:extLst>
      <p:ext uri="{BB962C8B-B14F-4D97-AF65-F5344CB8AC3E}">
        <p14:creationId xmlns:p14="http://schemas.microsoft.com/office/powerpoint/2010/main" val="30485265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EDE0F1-50DC-4491-9E04-3265EEFDD9FF}" type="slidenum">
              <a:rPr lang="en-US" smtClean="0"/>
              <a:t>3</a:t>
            </a:fld>
            <a:endParaRPr lang="en-US"/>
          </a:p>
        </p:txBody>
      </p:sp>
    </p:spTree>
    <p:extLst>
      <p:ext uri="{BB962C8B-B14F-4D97-AF65-F5344CB8AC3E}">
        <p14:creationId xmlns:p14="http://schemas.microsoft.com/office/powerpoint/2010/main" val="939875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EDE0F1-50DC-4491-9E04-3265EEFDD9FF}" type="slidenum">
              <a:rPr lang="en-US" smtClean="0"/>
              <a:t>4</a:t>
            </a:fld>
            <a:endParaRPr lang="en-US"/>
          </a:p>
        </p:txBody>
      </p:sp>
    </p:spTree>
    <p:extLst>
      <p:ext uri="{BB962C8B-B14F-4D97-AF65-F5344CB8AC3E}">
        <p14:creationId xmlns:p14="http://schemas.microsoft.com/office/powerpoint/2010/main" val="12639937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EDE0F1-50DC-4491-9E04-3265EEFDD9FF}" type="slidenum">
              <a:rPr lang="en-US" smtClean="0"/>
              <a:t>5</a:t>
            </a:fld>
            <a:endParaRPr lang="en-US"/>
          </a:p>
        </p:txBody>
      </p:sp>
    </p:spTree>
    <p:extLst>
      <p:ext uri="{BB962C8B-B14F-4D97-AF65-F5344CB8AC3E}">
        <p14:creationId xmlns:p14="http://schemas.microsoft.com/office/powerpoint/2010/main" val="19412966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EDE0F1-50DC-4491-9E04-3265EEFDD9FF}" type="slidenum">
              <a:rPr lang="en-US" smtClean="0"/>
              <a:t>6</a:t>
            </a:fld>
            <a:endParaRPr lang="en-US"/>
          </a:p>
        </p:txBody>
      </p:sp>
    </p:spTree>
    <p:extLst>
      <p:ext uri="{BB962C8B-B14F-4D97-AF65-F5344CB8AC3E}">
        <p14:creationId xmlns:p14="http://schemas.microsoft.com/office/powerpoint/2010/main" val="33168392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EDE0F1-50DC-4491-9E04-3265EEFDD9FF}" type="slidenum">
              <a:rPr lang="en-US" smtClean="0"/>
              <a:t>7</a:t>
            </a:fld>
            <a:endParaRPr lang="en-US"/>
          </a:p>
        </p:txBody>
      </p:sp>
    </p:spTree>
    <p:extLst>
      <p:ext uri="{BB962C8B-B14F-4D97-AF65-F5344CB8AC3E}">
        <p14:creationId xmlns:p14="http://schemas.microsoft.com/office/powerpoint/2010/main" val="42463461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EDE0F1-50DC-4491-9E04-3265EEFDD9FF}" type="slidenum">
              <a:rPr lang="en-US" smtClean="0"/>
              <a:t>8</a:t>
            </a:fld>
            <a:endParaRPr lang="en-US"/>
          </a:p>
        </p:txBody>
      </p:sp>
    </p:spTree>
    <p:extLst>
      <p:ext uri="{BB962C8B-B14F-4D97-AF65-F5344CB8AC3E}">
        <p14:creationId xmlns:p14="http://schemas.microsoft.com/office/powerpoint/2010/main" val="31751315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EDE0F1-50DC-4491-9E04-3265EEFDD9FF}" type="slidenum">
              <a:rPr lang="en-US" smtClean="0"/>
              <a:t>9</a:t>
            </a:fld>
            <a:endParaRPr lang="en-US"/>
          </a:p>
        </p:txBody>
      </p:sp>
    </p:spTree>
    <p:extLst>
      <p:ext uri="{BB962C8B-B14F-4D97-AF65-F5344CB8AC3E}">
        <p14:creationId xmlns:p14="http://schemas.microsoft.com/office/powerpoint/2010/main" val="32193974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685800" y="1828800"/>
            <a:ext cx="7772400" cy="1470025"/>
          </a:xfrm>
        </p:spPr>
        <p:txBody>
          <a:bodyPr/>
          <a:lstStyle>
            <a:lvl1pPr algn="ctr">
              <a:defRPr sz="3600"/>
            </a:lvl1pPr>
          </a:lstStyle>
          <a:p>
            <a:r>
              <a:rPr lang="en-US" smtClean="0"/>
              <a:t>Click to edit Master title style</a:t>
            </a:r>
            <a:endParaRPr lang="en-US"/>
          </a:p>
        </p:txBody>
      </p:sp>
      <p:sp>
        <p:nvSpPr>
          <p:cNvPr id="7171" name="Rectangle 3"/>
          <p:cNvSpPr>
            <a:spLocks noGrp="1" noChangeArrowheads="1"/>
          </p:cNvSpPr>
          <p:nvPr>
            <p:ph type="subTitle" idx="1"/>
          </p:nvPr>
        </p:nvSpPr>
        <p:spPr>
          <a:xfrm>
            <a:off x="1371600" y="3810000"/>
            <a:ext cx="6400800" cy="457200"/>
          </a:xfrm>
        </p:spPr>
        <p:txBody>
          <a:bodyPr/>
          <a:lstStyle>
            <a:lvl1pPr marL="0" indent="0" algn="ctr">
              <a:buFontTx/>
              <a:buNone/>
              <a:defRPr sz="2000">
                <a:solidFill>
                  <a:schemeClr val="bg1"/>
                </a:solidFill>
              </a:defRPr>
            </a:lvl1pPr>
          </a:lstStyle>
          <a:p>
            <a:r>
              <a:rPr lang="en-US" smtClean="0"/>
              <a:t>Click to edit Master subtitle style</a:t>
            </a:r>
            <a:endParaRPr lang="en-US"/>
          </a:p>
        </p:txBody>
      </p:sp>
    </p:spTree>
    <p:extLst>
      <p:ext uri="{BB962C8B-B14F-4D97-AF65-F5344CB8AC3E}">
        <p14:creationId xmlns:p14="http://schemas.microsoft.com/office/powerpoint/2010/main" val="255587658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9242318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4650" y="228600"/>
            <a:ext cx="2190750" cy="6096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2400" y="228600"/>
            <a:ext cx="6419850" cy="6096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0455738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3660773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53456412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447800"/>
            <a:ext cx="4191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1447800"/>
            <a:ext cx="4191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05715603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1987845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580231793"/>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056472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72480190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97117156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 y="228600"/>
            <a:ext cx="8229600" cy="533400"/>
          </a:xfrm>
          <a:prstGeom prst="rect">
            <a:avLst/>
          </a:prstGeom>
          <a:noFill/>
          <a:ln w="9525">
            <a:noFill/>
            <a:miter lim="800000"/>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381000" y="1447800"/>
            <a:ext cx="8534400" cy="4876800"/>
          </a:xfrm>
          <a:prstGeom prst="rect">
            <a:avLst/>
          </a:prstGeom>
          <a:noFill/>
          <a:ln w="9525">
            <a:noFill/>
            <a:miter lim="800000"/>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20532667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xStyles>
    <p:titleStyle>
      <a:lvl1pPr algn="l" rtl="0" eaLnBrk="1" fontAlgn="base" hangingPunct="1">
        <a:spcBef>
          <a:spcPct val="0"/>
        </a:spcBef>
        <a:spcAft>
          <a:spcPct val="0"/>
        </a:spcAft>
        <a:defRPr sz="3200">
          <a:solidFill>
            <a:schemeClr val="bg1"/>
          </a:solidFill>
          <a:latin typeface="+mj-lt"/>
          <a:ea typeface="+mj-ea"/>
          <a:cs typeface="+mj-cs"/>
        </a:defRPr>
      </a:lvl1pPr>
      <a:lvl2pPr algn="l" rtl="0" eaLnBrk="1" fontAlgn="base" hangingPunct="1">
        <a:spcBef>
          <a:spcPct val="0"/>
        </a:spcBef>
        <a:spcAft>
          <a:spcPct val="0"/>
        </a:spcAft>
        <a:defRPr sz="3200">
          <a:solidFill>
            <a:schemeClr val="bg1"/>
          </a:solidFill>
          <a:latin typeface="Garamond" pitchFamily="18" charset="0"/>
        </a:defRPr>
      </a:lvl2pPr>
      <a:lvl3pPr algn="l" rtl="0" eaLnBrk="1" fontAlgn="base" hangingPunct="1">
        <a:spcBef>
          <a:spcPct val="0"/>
        </a:spcBef>
        <a:spcAft>
          <a:spcPct val="0"/>
        </a:spcAft>
        <a:defRPr sz="3200">
          <a:solidFill>
            <a:schemeClr val="bg1"/>
          </a:solidFill>
          <a:latin typeface="Garamond" pitchFamily="18" charset="0"/>
        </a:defRPr>
      </a:lvl3pPr>
      <a:lvl4pPr algn="l" rtl="0" eaLnBrk="1" fontAlgn="base" hangingPunct="1">
        <a:spcBef>
          <a:spcPct val="0"/>
        </a:spcBef>
        <a:spcAft>
          <a:spcPct val="0"/>
        </a:spcAft>
        <a:defRPr sz="3200">
          <a:solidFill>
            <a:schemeClr val="bg1"/>
          </a:solidFill>
          <a:latin typeface="Garamond" pitchFamily="18" charset="0"/>
        </a:defRPr>
      </a:lvl4pPr>
      <a:lvl5pPr algn="l" rtl="0" eaLnBrk="1" fontAlgn="base" hangingPunct="1">
        <a:spcBef>
          <a:spcPct val="0"/>
        </a:spcBef>
        <a:spcAft>
          <a:spcPct val="0"/>
        </a:spcAft>
        <a:defRPr sz="3200">
          <a:solidFill>
            <a:schemeClr val="bg1"/>
          </a:solidFill>
          <a:latin typeface="Garamond" pitchFamily="18" charset="0"/>
        </a:defRPr>
      </a:lvl5pPr>
      <a:lvl6pPr marL="457200" algn="l" rtl="0" eaLnBrk="1" fontAlgn="base" hangingPunct="1">
        <a:spcBef>
          <a:spcPct val="0"/>
        </a:spcBef>
        <a:spcAft>
          <a:spcPct val="0"/>
        </a:spcAft>
        <a:defRPr sz="3200">
          <a:solidFill>
            <a:schemeClr val="bg1"/>
          </a:solidFill>
          <a:latin typeface="Garamond" pitchFamily="18" charset="0"/>
        </a:defRPr>
      </a:lvl6pPr>
      <a:lvl7pPr marL="914400" algn="l" rtl="0" eaLnBrk="1" fontAlgn="base" hangingPunct="1">
        <a:spcBef>
          <a:spcPct val="0"/>
        </a:spcBef>
        <a:spcAft>
          <a:spcPct val="0"/>
        </a:spcAft>
        <a:defRPr sz="3200">
          <a:solidFill>
            <a:schemeClr val="bg1"/>
          </a:solidFill>
          <a:latin typeface="Garamond" pitchFamily="18" charset="0"/>
        </a:defRPr>
      </a:lvl7pPr>
      <a:lvl8pPr marL="1371600" algn="l" rtl="0" eaLnBrk="1" fontAlgn="base" hangingPunct="1">
        <a:spcBef>
          <a:spcPct val="0"/>
        </a:spcBef>
        <a:spcAft>
          <a:spcPct val="0"/>
        </a:spcAft>
        <a:defRPr sz="3200">
          <a:solidFill>
            <a:schemeClr val="bg1"/>
          </a:solidFill>
          <a:latin typeface="Garamond" pitchFamily="18" charset="0"/>
        </a:defRPr>
      </a:lvl8pPr>
      <a:lvl9pPr marL="1828800" algn="l" rtl="0" eaLnBrk="1" fontAlgn="base" hangingPunct="1">
        <a:spcBef>
          <a:spcPct val="0"/>
        </a:spcBef>
        <a:spcAft>
          <a:spcPct val="0"/>
        </a:spcAft>
        <a:defRPr sz="3200">
          <a:solidFill>
            <a:schemeClr val="bg1"/>
          </a:solidFill>
          <a:latin typeface="Garamond" pitchFamily="18" charset="0"/>
        </a:defRPr>
      </a:lvl9pPr>
    </p:titleStyle>
    <p:bodyStyle>
      <a:lvl1pPr marL="342900" indent="-342900" algn="l" rtl="0" eaLnBrk="1" fontAlgn="base" hangingPunct="1">
        <a:spcBef>
          <a:spcPct val="20000"/>
        </a:spcBef>
        <a:spcAft>
          <a:spcPct val="0"/>
        </a:spcAft>
        <a:buClr>
          <a:srgbClr val="E7811D"/>
        </a:buClr>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lr>
          <a:srgbClr val="E7811D"/>
        </a:buClr>
        <a:buChar char="–"/>
        <a:defRPr sz="2800">
          <a:solidFill>
            <a:schemeClr val="tx1"/>
          </a:solidFill>
          <a:latin typeface="+mn-lt"/>
        </a:defRPr>
      </a:lvl2pPr>
      <a:lvl3pPr marL="1143000" indent="-228600" algn="l" rtl="0" eaLnBrk="1" fontAlgn="base" hangingPunct="1">
        <a:spcBef>
          <a:spcPct val="20000"/>
        </a:spcBef>
        <a:spcAft>
          <a:spcPct val="0"/>
        </a:spcAft>
        <a:buClr>
          <a:srgbClr val="E7811D"/>
        </a:buClr>
        <a:buChar char="•"/>
        <a:defRPr sz="2400">
          <a:solidFill>
            <a:schemeClr val="tx1"/>
          </a:solidFill>
          <a:latin typeface="+mn-lt"/>
        </a:defRPr>
      </a:lvl3pPr>
      <a:lvl4pPr marL="1600200" indent="-228600" algn="l" rtl="0" eaLnBrk="1" fontAlgn="base" hangingPunct="1">
        <a:spcBef>
          <a:spcPct val="20000"/>
        </a:spcBef>
        <a:spcAft>
          <a:spcPct val="0"/>
        </a:spcAft>
        <a:buClr>
          <a:srgbClr val="E7811D"/>
        </a:buClr>
        <a:buChar char="–"/>
        <a:defRPr sz="2000">
          <a:solidFill>
            <a:schemeClr val="tx1"/>
          </a:solidFill>
          <a:latin typeface="+mn-lt"/>
        </a:defRPr>
      </a:lvl4pPr>
      <a:lvl5pPr marL="2057400" indent="-228600" algn="l" rtl="0" eaLnBrk="1" fontAlgn="base" hangingPunct="1">
        <a:spcBef>
          <a:spcPct val="20000"/>
        </a:spcBef>
        <a:spcAft>
          <a:spcPct val="0"/>
        </a:spcAft>
        <a:buClr>
          <a:srgbClr val="E7811D"/>
        </a:buClr>
        <a:buChar char="»"/>
        <a:defRPr sz="2000">
          <a:solidFill>
            <a:schemeClr val="tx1"/>
          </a:solidFill>
          <a:latin typeface="+mn-lt"/>
        </a:defRPr>
      </a:lvl5pPr>
      <a:lvl6pPr marL="2514600" indent="-228600" algn="l" rtl="0" eaLnBrk="1" fontAlgn="base" hangingPunct="1">
        <a:spcBef>
          <a:spcPct val="20000"/>
        </a:spcBef>
        <a:spcAft>
          <a:spcPct val="0"/>
        </a:spcAft>
        <a:buClr>
          <a:srgbClr val="E7811D"/>
        </a:buClr>
        <a:buChar char="»"/>
        <a:defRPr sz="2000">
          <a:solidFill>
            <a:schemeClr val="tx1"/>
          </a:solidFill>
          <a:latin typeface="+mn-lt"/>
        </a:defRPr>
      </a:lvl6pPr>
      <a:lvl7pPr marL="2971800" indent="-228600" algn="l" rtl="0" eaLnBrk="1" fontAlgn="base" hangingPunct="1">
        <a:spcBef>
          <a:spcPct val="20000"/>
        </a:spcBef>
        <a:spcAft>
          <a:spcPct val="0"/>
        </a:spcAft>
        <a:buClr>
          <a:srgbClr val="E7811D"/>
        </a:buClr>
        <a:buChar char="»"/>
        <a:defRPr sz="2000">
          <a:solidFill>
            <a:schemeClr val="tx1"/>
          </a:solidFill>
          <a:latin typeface="+mn-lt"/>
        </a:defRPr>
      </a:lvl7pPr>
      <a:lvl8pPr marL="3429000" indent="-228600" algn="l" rtl="0" eaLnBrk="1" fontAlgn="base" hangingPunct="1">
        <a:spcBef>
          <a:spcPct val="20000"/>
        </a:spcBef>
        <a:spcAft>
          <a:spcPct val="0"/>
        </a:spcAft>
        <a:buClr>
          <a:srgbClr val="E7811D"/>
        </a:buClr>
        <a:buChar char="»"/>
        <a:defRPr sz="2000">
          <a:solidFill>
            <a:schemeClr val="tx1"/>
          </a:solidFill>
          <a:latin typeface="+mn-lt"/>
        </a:defRPr>
      </a:lvl8pPr>
      <a:lvl9pPr marL="3886200" indent="-228600" algn="l" rtl="0" eaLnBrk="1" fontAlgn="base" hangingPunct="1">
        <a:spcBef>
          <a:spcPct val="20000"/>
        </a:spcBef>
        <a:spcAft>
          <a:spcPct val="0"/>
        </a:spcAft>
        <a:buClr>
          <a:srgbClr val="E7811D"/>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hemeOverride" Target="../theme/themeOverride9.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hemeOverride" Target="../theme/themeOverride10.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4.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hemeOverride" Target="../theme/themeOverride5.xml"/><Relationship Id="rId5" Type="http://schemas.openxmlformats.org/officeDocument/2006/relationships/image" Target="../media/image3.jpe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hemeOverride" Target="../theme/themeOverride6.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hemeOverride" Target="../theme/themeOverride7.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hemeOverride" Target="../theme/themeOverride8.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4"/>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762000" y="914400"/>
            <a:ext cx="7772400" cy="1470025"/>
          </a:xfrm>
        </p:spPr>
        <p:txBody>
          <a:bodyPr/>
          <a:lstStyle/>
          <a:p>
            <a:pPr eaLnBrk="1" hangingPunct="1"/>
            <a:r>
              <a:rPr lang="en-US" sz="5400" smtClean="0">
                <a:latin typeface="Arial" pitchFamily="34" charset="0"/>
                <a:cs typeface="Arial" pitchFamily="34" charset="0"/>
              </a:rPr>
              <a:t>Conflicts of Interest</a:t>
            </a:r>
            <a:br>
              <a:rPr lang="en-US" sz="5400" smtClean="0">
                <a:latin typeface="Arial" pitchFamily="34" charset="0"/>
                <a:cs typeface="Arial" pitchFamily="34" charset="0"/>
              </a:rPr>
            </a:br>
            <a:r>
              <a:rPr lang="en-US" sz="3200" smtClean="0">
                <a:latin typeface="Arial" pitchFamily="34" charset="0"/>
                <a:cs typeface="Arial" pitchFamily="34" charset="0"/>
              </a:rPr>
              <a:t>and Other Ethical Pitfalls</a:t>
            </a:r>
            <a:endParaRPr lang="en-US" sz="5400" smtClean="0">
              <a:latin typeface="Arial" pitchFamily="34" charset="0"/>
              <a:cs typeface="Arial" pitchFamily="34" charset="0"/>
            </a:endParaRPr>
          </a:p>
        </p:txBody>
      </p:sp>
      <p:sp>
        <p:nvSpPr>
          <p:cNvPr id="3075" name="Rectangle 3"/>
          <p:cNvSpPr>
            <a:spLocks noGrp="1" noChangeArrowheads="1"/>
          </p:cNvSpPr>
          <p:nvPr>
            <p:ph type="subTitle" idx="1"/>
          </p:nvPr>
        </p:nvSpPr>
        <p:spPr>
          <a:xfrm>
            <a:off x="1447800" y="2743200"/>
            <a:ext cx="6400800" cy="1752600"/>
          </a:xfrm>
        </p:spPr>
        <p:txBody>
          <a:bodyPr/>
          <a:lstStyle/>
          <a:p>
            <a:pPr eaLnBrk="1" hangingPunct="1"/>
            <a:r>
              <a:rPr lang="en-US" sz="3200" smtClean="0">
                <a:latin typeface="Arial" pitchFamily="34" charset="0"/>
                <a:cs typeface="Arial" pitchFamily="34" charset="0"/>
              </a:rPr>
              <a:t>April 2017</a:t>
            </a:r>
          </a:p>
          <a:p>
            <a:pPr eaLnBrk="1" hangingPunct="1"/>
            <a:endParaRPr lang="en-US" sz="1400" smtClean="0">
              <a:latin typeface="Arial" pitchFamily="34" charset="0"/>
              <a:cs typeface="Arial" pitchFamily="34" charset="0"/>
            </a:endParaRPr>
          </a:p>
          <a:p>
            <a:pPr eaLnBrk="1" hangingPunct="1"/>
            <a:r>
              <a:rPr lang="en-US" sz="3200" smtClean="0">
                <a:latin typeface="Arial" pitchFamily="34" charset="0"/>
                <a:cs typeface="Arial" pitchFamily="34" charset="0"/>
              </a:rPr>
              <a:t>Craig D. Henley</a:t>
            </a:r>
          </a:p>
          <a:p>
            <a:pPr eaLnBrk="1" hangingPunct="1"/>
            <a:r>
              <a:rPr lang="en-US" sz="3200" smtClean="0">
                <a:latin typeface="Arial" pitchFamily="34" charset="0"/>
                <a:cs typeface="Arial" pitchFamily="34" charset="0"/>
              </a:rPr>
              <a:t>Senior Bar Counsel</a:t>
            </a:r>
          </a:p>
        </p:txBody>
      </p:sp>
    </p:spTree>
  </p:cSld>
  <p:clrMapOvr>
    <a:overrideClrMapping bg1="lt1" tx1="dk1" bg2="lt2" tx2="dk2" accent1="accent1" accent2="accent2" accent3="accent3" accent4="accent4" accent5="accent5" accent6="accent6" hlink="hlink" folHlink="folHlink"/>
  </p:clrMapOvr>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4"/>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81000" y="226060"/>
            <a:ext cx="8229600" cy="492443"/>
          </a:xfrm>
        </p:spPr>
        <p:txBody>
          <a:bodyPr lIns="0" tIns="0" rIns="0" bIns="0">
            <a:spAutoFit/>
          </a:bodyPr>
          <a:lstStyle/>
          <a:p>
            <a:r>
              <a:rPr lang="en-US">
                <a:latin typeface="Times New Roman" panose="02020603050405020304" pitchFamily="18" charset="0"/>
                <a:cs typeface="Times New Roman" panose="02020603050405020304" pitchFamily="18" charset="0"/>
              </a:rPr>
              <a:t>Conflicts of Interest</a:t>
            </a:r>
            <a:endParaRPr lang="en-US" smtClean="0">
              <a:latin typeface="Arial" pitchFamily="34" charset="0"/>
              <a:cs typeface="Arial" pitchFamily="34" charset="0"/>
            </a:endParaRPr>
          </a:p>
        </p:txBody>
      </p:sp>
      <p:sp>
        <p:nvSpPr>
          <p:cNvPr id="9" name="Rectangle 3"/>
          <p:cNvSpPr txBox="1">
            <a:spLocks noChangeArrowheads="1"/>
          </p:cNvSpPr>
          <p:nvPr/>
        </p:nvSpPr>
        <p:spPr bwMode="auto">
          <a:xfrm>
            <a:off x="381000" y="1524000"/>
            <a:ext cx="7848600" cy="4724400"/>
          </a:xfrm>
          <a:prstGeom prst="rect">
            <a:avLst/>
          </a:prstGeom>
          <a:noFill/>
          <a:ln w="9525">
            <a:noFill/>
            <a:miter lim="800000"/>
          </a:ln>
        </p:spPr>
        <p:txBody>
          <a:bodyPr vert="horz" wrap="square" lIns="91440" tIns="45720" rIns="91440" bIns="45720" numCol="1" anchor="t" anchorCtr="0" compatLnSpc="1">
            <a:prstTxWarp prst="textNoShape">
              <a:avLst/>
            </a:prstTxWarp>
          </a:bodyPr>
          <a:lstStyle/>
          <a:p>
            <a:pPr marR="0" lvl="0" algn="l" defTabSz="914400" rtl="0" eaLnBrk="1" fontAlgn="base" latinLnBrk="0" hangingPunct="1">
              <a:lnSpc>
                <a:spcPct val="100000"/>
              </a:lnSpc>
              <a:spcBef>
                <a:spcPct val="20000"/>
              </a:spcBef>
              <a:spcAft>
                <a:spcPct val="0"/>
              </a:spcAft>
              <a:buClr>
                <a:schemeClr val="bg2"/>
              </a:buClr>
              <a:buSzTx/>
              <a:defRPr/>
            </a:pPr>
            <a:r>
              <a:rPr kumimoji="0" lang="en-US" sz="2800" b="0" i="0" u="none" strike="noStrike" kern="0" cap="none" spc="0" normalizeH="0" baseline="0" noProof="0" smtClean="0">
                <a:ln>
                  <a:noFill/>
                </a:ln>
                <a:solidFill>
                  <a:schemeClr val="tx1"/>
                </a:solidFill>
                <a:effectLst/>
                <a:uLnTx/>
                <a:uFillTx/>
                <a:latin typeface="+mj-lt"/>
                <a:cs typeface="Arial" pitchFamily="34" charset="0"/>
              </a:rPr>
              <a:t>ER 1.9</a:t>
            </a:r>
          </a:p>
          <a:p>
            <a:pPr marL="800100" lvl="1" indent="-342900">
              <a:spcBef>
                <a:spcPct val="20000"/>
              </a:spcBef>
              <a:buClr>
                <a:schemeClr val="bg2"/>
              </a:buClr>
              <a:buFontTx/>
              <a:buChar char="•"/>
            </a:pPr>
            <a:r>
              <a:rPr kumimoji="0" lang="en-US" sz="2400" b="1" i="0" u="none" strike="noStrike" kern="0" cap="none" spc="0" normalizeH="0" baseline="0" noProof="0" smtClean="0">
                <a:ln>
                  <a:noFill/>
                </a:ln>
                <a:solidFill>
                  <a:schemeClr val="tx1"/>
                </a:solidFill>
                <a:effectLst/>
                <a:uLnTx/>
                <a:uFillTx/>
                <a:latin typeface="+mj-lt"/>
                <a:cs typeface="Arial" pitchFamily="34" charset="0"/>
              </a:rPr>
              <a:t>Governs former</a:t>
            </a:r>
            <a:r>
              <a:rPr kumimoji="0" lang="en-US" sz="2400" b="1" i="0" u="none" strike="noStrike" kern="0" cap="none" spc="0" normalizeH="0" noProof="0" smtClean="0">
                <a:ln>
                  <a:noFill/>
                </a:ln>
                <a:solidFill>
                  <a:schemeClr val="tx1"/>
                </a:solidFill>
                <a:effectLst/>
                <a:uLnTx/>
                <a:uFillTx/>
                <a:latin typeface="+mj-lt"/>
                <a:cs typeface="Arial" pitchFamily="34" charset="0"/>
              </a:rPr>
              <a:t> clients</a:t>
            </a:r>
          </a:p>
          <a:p>
            <a:pPr marL="800100" lvl="1" indent="-342900">
              <a:spcBef>
                <a:spcPct val="20000"/>
              </a:spcBef>
              <a:buClr>
                <a:schemeClr val="bg2"/>
              </a:buClr>
              <a:buFontTx/>
              <a:buChar char="•"/>
            </a:pPr>
            <a:r>
              <a:rPr lang="en-US" sz="2400" kern="0" noProof="0" smtClean="0">
                <a:latin typeface="+mj-lt"/>
                <a:cs typeface="Arial" pitchFamily="34" charset="0"/>
              </a:rPr>
              <a:t>Can’t represent another client against former client in the same or substantially related matter</a:t>
            </a:r>
          </a:p>
          <a:p>
            <a:pPr marL="800100" lvl="1" indent="-342900">
              <a:spcBef>
                <a:spcPct val="20000"/>
              </a:spcBef>
              <a:buClr>
                <a:schemeClr val="bg2"/>
              </a:buClr>
              <a:buFontTx/>
              <a:buChar char="•"/>
            </a:pPr>
            <a:r>
              <a:rPr lang="en-US" sz="2400" kern="0" baseline="0" smtClean="0">
                <a:latin typeface="+mj-lt"/>
                <a:cs typeface="Arial" pitchFamily="34" charset="0"/>
              </a:rPr>
              <a:t>Can’t use or reveal </a:t>
            </a:r>
            <a:r>
              <a:rPr lang="en-US" sz="2400" u="sng" kern="0" baseline="0" smtClean="0">
                <a:latin typeface="+mj-lt"/>
                <a:cs typeface="Arial" pitchFamily="34" charset="0"/>
              </a:rPr>
              <a:t>any information</a:t>
            </a:r>
            <a:r>
              <a:rPr lang="en-US" sz="2400" kern="0" baseline="0" smtClean="0">
                <a:latin typeface="+mj-lt"/>
                <a:cs typeface="Arial" pitchFamily="34" charset="0"/>
              </a:rPr>
              <a:t> relating to the former</a:t>
            </a:r>
            <a:r>
              <a:rPr lang="en-US" sz="2400" kern="0" smtClean="0">
                <a:latin typeface="+mj-lt"/>
                <a:cs typeface="Arial" pitchFamily="34" charset="0"/>
              </a:rPr>
              <a:t> representation [See also ER 1.6]</a:t>
            </a:r>
          </a:p>
          <a:p>
            <a:pPr marL="1257300" lvl="2" indent="-342900">
              <a:spcBef>
                <a:spcPct val="20000"/>
              </a:spcBef>
              <a:buClr>
                <a:schemeClr val="bg2"/>
              </a:buClr>
              <a:buFontTx/>
              <a:buChar char="•"/>
            </a:pPr>
            <a:r>
              <a:rPr kumimoji="0" lang="en-US" sz="2400" b="0" i="0" strike="noStrike" kern="0" cap="none" spc="0" normalizeH="0" baseline="0" smtClean="0">
                <a:ln>
                  <a:noFill/>
                </a:ln>
                <a:solidFill>
                  <a:schemeClr val="tx1"/>
                </a:solidFill>
                <a:effectLst/>
                <a:uLnTx/>
                <a:uFillTx/>
                <a:latin typeface="+mj-lt"/>
                <a:cs typeface="Arial" pitchFamily="34" charset="0"/>
              </a:rPr>
              <a:t>So if you have info, you have a conflict.</a:t>
            </a:r>
          </a:p>
          <a:p>
            <a:pPr marL="800100" lvl="1" indent="-342900">
              <a:spcBef>
                <a:spcPct val="20000"/>
              </a:spcBef>
              <a:buClr>
                <a:schemeClr val="bg2"/>
              </a:buClr>
              <a:buFontTx/>
              <a:buChar char="•"/>
            </a:pPr>
            <a:r>
              <a:rPr kumimoji="0" lang="en-US" sz="2400" b="0" i="0" u="none" strike="noStrike" kern="0" cap="none" spc="0" normalizeH="0" baseline="0" smtClean="0">
                <a:ln>
                  <a:noFill/>
                </a:ln>
                <a:solidFill>
                  <a:schemeClr val="tx1"/>
                </a:solidFill>
                <a:effectLst/>
                <a:uLnTx/>
                <a:uFillTx/>
                <a:latin typeface="+mj-lt"/>
                <a:cs typeface="Arial" pitchFamily="34" charset="0"/>
              </a:rPr>
              <a:t>Waiver of conflict?</a:t>
            </a:r>
          </a:p>
          <a:p>
            <a:pPr marL="1257300" lvl="2" indent="-342900">
              <a:spcBef>
                <a:spcPct val="20000"/>
              </a:spcBef>
              <a:buClr>
                <a:schemeClr val="bg2"/>
              </a:buClr>
              <a:buFontTx/>
              <a:buChar char="•"/>
            </a:pPr>
            <a:r>
              <a:rPr kumimoji="0" lang="en-US" sz="2400" b="0" i="0" u="none" strike="noStrike" kern="0" cap="none" spc="0" normalizeH="0" baseline="0" noProof="0" smtClean="0">
                <a:ln>
                  <a:noFill/>
                </a:ln>
                <a:solidFill>
                  <a:schemeClr val="tx1"/>
                </a:solidFill>
                <a:effectLst/>
                <a:uLnTx/>
                <a:uFillTx/>
                <a:latin typeface="+mj-lt"/>
                <a:cs typeface="Arial" pitchFamily="34" charset="0"/>
              </a:rPr>
              <a:t>Yes. Informed consent</a:t>
            </a:r>
            <a:r>
              <a:rPr kumimoji="0" lang="en-US" sz="2400" b="0" i="0" u="none" strike="noStrike" kern="0" cap="none" spc="0" normalizeH="0" noProof="0" smtClean="0">
                <a:ln>
                  <a:noFill/>
                </a:ln>
                <a:solidFill>
                  <a:schemeClr val="tx1"/>
                </a:solidFill>
                <a:effectLst/>
                <a:uLnTx/>
                <a:uFillTx/>
                <a:latin typeface="+mj-lt"/>
                <a:cs typeface="Arial" pitchFamily="34" charset="0"/>
              </a:rPr>
              <a:t> </a:t>
            </a:r>
            <a:r>
              <a:rPr kumimoji="0" lang="en-US" sz="2400" b="1" i="0" u="none" strike="noStrike" kern="0" cap="none" spc="0" normalizeH="0" noProof="0" smtClean="0">
                <a:ln>
                  <a:noFill/>
                </a:ln>
                <a:solidFill>
                  <a:schemeClr val="tx1"/>
                </a:solidFill>
                <a:effectLst/>
                <a:uLnTx/>
                <a:uFillTx/>
                <a:latin typeface="+mj-lt"/>
                <a:cs typeface="Arial" pitchFamily="34" charset="0"/>
              </a:rPr>
              <a:t>in writing</a:t>
            </a:r>
            <a:r>
              <a:rPr kumimoji="0" lang="en-US" sz="2400" i="0" u="none" strike="noStrike" kern="0" cap="none" spc="0" normalizeH="0" noProof="0" smtClean="0">
                <a:ln>
                  <a:noFill/>
                </a:ln>
                <a:solidFill>
                  <a:schemeClr val="tx1"/>
                </a:solidFill>
                <a:effectLst/>
                <a:uLnTx/>
                <a:uFillTx/>
                <a:latin typeface="+mj-lt"/>
                <a:cs typeface="Arial" pitchFamily="34" charset="0"/>
              </a:rPr>
              <a:t> generally permits</a:t>
            </a:r>
            <a:endParaRPr kumimoji="0" lang="en-US" sz="2400" b="0" i="0" u="none" strike="noStrike" kern="0" cap="none" spc="0" normalizeH="0" baseline="0" noProof="0" smtClean="0">
              <a:ln>
                <a:noFill/>
              </a:ln>
              <a:solidFill>
                <a:schemeClr val="tx1"/>
              </a:solidFill>
              <a:effectLst/>
              <a:uLnTx/>
              <a:uFillTx/>
              <a:latin typeface="+mj-lt"/>
              <a:cs typeface="Arial" pitchFamily="34" charset="0"/>
            </a:endParaRPr>
          </a:p>
        </p:txBody>
      </p:sp>
    </p:spTree>
  </p:cSld>
  <p:clrMapOvr>
    <a:overrideClrMapping bg1="lt1" tx1="dk1" bg2="lt2" tx2="dk2" accent1="accent1" accent2="accent2" accent3="accent3" accent4="accent4" accent5="accent5" accent6="accent6" hlink="hlink" folHlink="folHlink"/>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“Informed Consent” &amp; “Confirmed in Writing”</a:t>
            </a:r>
            <a:endParaRPr lang="en-US"/>
          </a:p>
        </p:txBody>
      </p:sp>
      <p:sp>
        <p:nvSpPr>
          <p:cNvPr id="3" name="Content Placeholder 2"/>
          <p:cNvSpPr>
            <a:spLocks noGrp="1"/>
          </p:cNvSpPr>
          <p:nvPr>
            <p:ph idx="1"/>
          </p:nvPr>
        </p:nvSpPr>
        <p:spPr/>
        <p:txBody>
          <a:bodyPr/>
          <a:lstStyle/>
          <a:p>
            <a:pPr marL="0" indent="0">
              <a:buNone/>
            </a:pPr>
            <a:r>
              <a:rPr lang="en-US" sz="2800" smtClean="0"/>
              <a:t>When a conflict is waivable, Rules often refer to above-referenced terms.</a:t>
            </a:r>
          </a:p>
          <a:p>
            <a:pPr marL="0" indent="0">
              <a:buNone/>
            </a:pPr>
            <a:r>
              <a:rPr lang="en-US" sz="2000" smtClean="0"/>
              <a:t>“Informed Consent”:  Denotes the agreement by a person to a proposed course of conduct after a lawyer has communicated adequate information and explanation about the material risks of and reasonably available alternatives to the proposed course of conduct.</a:t>
            </a:r>
          </a:p>
          <a:p>
            <a:pPr marL="0" indent="0">
              <a:buNone/>
            </a:pPr>
            <a:endParaRPr lang="en-US" sz="2000" smtClean="0"/>
          </a:p>
          <a:p>
            <a:pPr marL="0" indent="0">
              <a:buNone/>
            </a:pPr>
            <a:r>
              <a:rPr lang="en-US" sz="2000" smtClean="0"/>
              <a:t>“Confirmed in Writing”:  When used in reference to the informed consent of a person, denotes informed consent that is given in writing by the person or a writing that a lawyer promptly transmits to the person confirming an oral informed consent.  If it is not feasible to obtain or transmit the writing at the time the person gives informed consent, then the lawyer must obtain or transmit it within a reasonable time thereafter.</a:t>
            </a:r>
            <a:endParaRPr lang="en-US" sz="2000"/>
          </a:p>
        </p:txBody>
      </p:sp>
    </p:spTree>
    <p:extLst>
      <p:ext uri="{BB962C8B-B14F-4D97-AF65-F5344CB8AC3E}">
        <p14:creationId xmlns:p14="http://schemas.microsoft.com/office/powerpoint/2010/main" val="116306537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In re Stanley, PDJ 2016-9059</a:t>
            </a:r>
            <a:endParaRPr lang="en-US"/>
          </a:p>
        </p:txBody>
      </p:sp>
      <p:sp>
        <p:nvSpPr>
          <p:cNvPr id="3" name="Content Placeholder 2"/>
          <p:cNvSpPr>
            <a:spLocks noGrp="1"/>
          </p:cNvSpPr>
          <p:nvPr>
            <p:ph idx="1"/>
          </p:nvPr>
        </p:nvSpPr>
        <p:spPr/>
        <p:txBody>
          <a:bodyPr/>
          <a:lstStyle/>
          <a:p>
            <a:pPr marL="0" indent="0">
              <a:buNone/>
            </a:pPr>
            <a:r>
              <a:rPr lang="en-US" sz="2400"/>
              <a:t>In both counts of the Complaint, Mr. Stanley represented the named defendant in a lawsuit and later filed a Substitution of Counsel in order to allow him to represent a named corporate plaintiff in place of opposing counsel.  Mr. Stanley then filed a Notice of Dismissal on behalf of the corporate plaintiff dismissing all claims against the named defendant.  One week later, Mr. Stanley filed a separate lawsuit “derivatively on behalf of and for the benefit of” the corporate plaintiff.  As a result of his actions, the Superior Court judge sanctioned Mr. Stanley $19,298.50 plus interest until paid.</a:t>
            </a:r>
          </a:p>
          <a:p>
            <a:pPr marL="0" indent="0">
              <a:buNone/>
            </a:pPr>
            <a:endParaRPr lang="en-US"/>
          </a:p>
        </p:txBody>
      </p:sp>
    </p:spTree>
    <p:extLst>
      <p:ext uri="{BB962C8B-B14F-4D97-AF65-F5344CB8AC3E}">
        <p14:creationId xmlns:p14="http://schemas.microsoft.com/office/powerpoint/2010/main" val="360612462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mtClean="0">
                <a:latin typeface="Algerian" panose="04020705040A02060702" pitchFamily="82" charset="0"/>
              </a:rPr>
              <a:t>Sanction</a:t>
            </a:r>
            <a:endParaRPr lang="en-US">
              <a:latin typeface="Algerian" panose="04020705040A02060702" pitchFamily="82" charset="0"/>
            </a:endParaRPr>
          </a:p>
        </p:txBody>
      </p:sp>
      <p:sp>
        <p:nvSpPr>
          <p:cNvPr id="3" name="Content Placeholder 2"/>
          <p:cNvSpPr>
            <a:spLocks noGrp="1"/>
          </p:cNvSpPr>
          <p:nvPr>
            <p:ph idx="1"/>
          </p:nvPr>
        </p:nvSpPr>
        <p:spPr/>
        <p:txBody>
          <a:bodyPr/>
          <a:lstStyle/>
          <a:p>
            <a:pPr marL="0" indent="0">
              <a:buNone/>
            </a:pPr>
            <a:endParaRPr lang="en-US" sz="2800" smtClean="0"/>
          </a:p>
          <a:p>
            <a:pPr marL="0" indent="0">
              <a:buNone/>
            </a:pPr>
            <a:r>
              <a:rPr lang="en-US" sz="2800" smtClean="0"/>
              <a:t>Reprimand and Two Years of Probation for violating Rule </a:t>
            </a:r>
            <a:r>
              <a:rPr lang="en-US" sz="2800"/>
              <a:t>42, Ariz. R. Sup. Ct., ERs 1.7(a)(2), 3.1, 3.2, 4.4(a) and 8.4(d</a:t>
            </a:r>
            <a:r>
              <a:rPr lang="en-US" sz="2800" smtClean="0"/>
              <a:t>).  Terms of Probation included participation </a:t>
            </a:r>
            <a:r>
              <a:rPr lang="en-US" sz="2800"/>
              <a:t>in the Law Office Management </a:t>
            </a:r>
            <a:r>
              <a:rPr lang="en-US" sz="2800" smtClean="0"/>
              <a:t>Assistance </a:t>
            </a:r>
            <a:r>
              <a:rPr lang="en-US" sz="2800"/>
              <a:t>Program (LOMAP) and the Member Assistance Program (MAP) </a:t>
            </a:r>
            <a:r>
              <a:rPr lang="en-US" sz="2800" smtClean="0"/>
              <a:t>along with costs </a:t>
            </a:r>
            <a:r>
              <a:rPr lang="en-US" sz="2800"/>
              <a:t>and expenses totaling One Thousand Two Hundred Seven Dollars and 56/100 ($1207.56</a:t>
            </a:r>
            <a:r>
              <a:rPr lang="en-US" sz="2800" smtClean="0"/>
              <a:t>).</a:t>
            </a:r>
            <a:endParaRPr lang="en-US" sz="2800"/>
          </a:p>
        </p:txBody>
      </p:sp>
    </p:spTree>
    <p:extLst>
      <p:ext uri="{BB962C8B-B14F-4D97-AF65-F5344CB8AC3E}">
        <p14:creationId xmlns:p14="http://schemas.microsoft.com/office/powerpoint/2010/main" val="390421369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4"/>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81000" y="226060"/>
            <a:ext cx="8229600" cy="492443"/>
          </a:xfrm>
        </p:spPr>
        <p:txBody>
          <a:bodyPr lIns="0" tIns="0" rIns="0" bIns="0">
            <a:spAutoFit/>
          </a:bodyPr>
          <a:lstStyle/>
          <a:p>
            <a:pPr algn="ctr" eaLnBrk="1" hangingPunct="1"/>
            <a:r>
              <a:rPr lang="en-US" smtClean="0">
                <a:latin typeface="Algerian" panose="04020705040A02060702" pitchFamily="82" charset="0"/>
                <a:cs typeface="Arial" pitchFamily="34" charset="0"/>
              </a:rPr>
              <a:t>Where To Get Help?</a:t>
            </a:r>
          </a:p>
        </p:txBody>
      </p:sp>
      <p:sp>
        <p:nvSpPr>
          <p:cNvPr id="9" name="Rectangle 3"/>
          <p:cNvSpPr txBox="1">
            <a:spLocks noChangeArrowheads="1"/>
          </p:cNvSpPr>
          <p:nvPr/>
        </p:nvSpPr>
        <p:spPr bwMode="auto">
          <a:xfrm>
            <a:off x="381000" y="1524000"/>
            <a:ext cx="7848600" cy="4724400"/>
          </a:xfrm>
          <a:prstGeom prst="rect">
            <a:avLst/>
          </a:prstGeom>
          <a:noFill/>
          <a:ln w="9525">
            <a:noFill/>
            <a:miter lim="800000"/>
          </a:ln>
        </p:spPr>
        <p:txBody>
          <a:bodyPr vert="horz" wrap="square" lIns="91440" tIns="45720" rIns="91440" bIns="45720" numCol="1" anchor="t" anchorCtr="0" compatLnSpc="1">
            <a:prstTxWarp prst="textNoShape">
              <a:avLst/>
            </a:prstTxWarp>
          </a:bodyPr>
          <a:lstStyle/>
          <a:p>
            <a:pPr marL="342900" indent="-342900">
              <a:spcBef>
                <a:spcPct val="20000"/>
              </a:spcBef>
              <a:buClr>
                <a:schemeClr val="bg2"/>
              </a:buClr>
              <a:buFontTx/>
              <a:buChar char="•"/>
            </a:pPr>
            <a:r>
              <a:rPr lang="en-US" sz="2400" kern="0" smtClean="0">
                <a:latin typeface="+mj-lt"/>
                <a:cs typeface="Arial" pitchFamily="34" charset="0"/>
              </a:rPr>
              <a:t>Where can you go for help?</a:t>
            </a:r>
            <a:endParaRPr lang="en-US" sz="2400" kern="0" noProof="0" smtClean="0">
              <a:latin typeface="+mj-lt"/>
              <a:cs typeface="Arial" pitchFamily="34" charset="0"/>
            </a:endParaRPr>
          </a:p>
          <a:p>
            <a:pPr marL="800100" lvl="1" indent="-342900">
              <a:spcBef>
                <a:spcPct val="20000"/>
              </a:spcBef>
              <a:buClr>
                <a:schemeClr val="bg2"/>
              </a:buClr>
              <a:buFontTx/>
              <a:buChar char="•"/>
            </a:pPr>
            <a:r>
              <a:rPr lang="en-US" sz="2200" kern="0" noProof="0" smtClean="0">
                <a:latin typeface="+mj-lt"/>
                <a:cs typeface="Arial" pitchFamily="34" charset="0"/>
              </a:rPr>
              <a:t>Ethics Hotline – 602-340-7284</a:t>
            </a:r>
          </a:p>
          <a:p>
            <a:pPr marL="800100" lvl="1" indent="-342900">
              <a:spcBef>
                <a:spcPct val="20000"/>
              </a:spcBef>
              <a:buClr>
                <a:schemeClr val="bg2"/>
              </a:buClr>
              <a:buFontTx/>
              <a:buChar char="•"/>
            </a:pPr>
            <a:r>
              <a:rPr lang="en-US" sz="2200" kern="0" smtClean="0">
                <a:latin typeface="+mj-lt"/>
                <a:cs typeface="Arial" pitchFamily="34" charset="0"/>
              </a:rPr>
              <a:t>MCLE – 602-340-77327</a:t>
            </a:r>
          </a:p>
          <a:p>
            <a:pPr marL="800100" lvl="1" indent="-342900">
              <a:spcBef>
                <a:spcPct val="20000"/>
              </a:spcBef>
              <a:buClr>
                <a:schemeClr val="bg2"/>
              </a:buClr>
              <a:buFontTx/>
              <a:buChar char="•"/>
            </a:pPr>
            <a:r>
              <a:rPr lang="en-US" sz="2200" kern="0" noProof="0" smtClean="0">
                <a:latin typeface="+mj-lt"/>
                <a:cs typeface="Arial" pitchFamily="34" charset="0"/>
              </a:rPr>
              <a:t>Unauthorized Practice of Law – 602-340-7292</a:t>
            </a:r>
          </a:p>
          <a:p>
            <a:pPr marL="800100" lvl="1" indent="-342900">
              <a:spcBef>
                <a:spcPct val="20000"/>
              </a:spcBef>
              <a:buClr>
                <a:schemeClr val="bg2"/>
              </a:buClr>
              <a:buFontTx/>
              <a:buChar char="•"/>
            </a:pPr>
            <a:r>
              <a:rPr lang="en-US" sz="2200" kern="0" smtClean="0">
                <a:latin typeface="+mj-lt"/>
                <a:cs typeface="Arial" pitchFamily="34" charset="0"/>
              </a:rPr>
              <a:t>Fee Arbitration – 602-340-7379</a:t>
            </a:r>
          </a:p>
          <a:p>
            <a:pPr marL="800100" lvl="1" indent="-342900">
              <a:spcBef>
                <a:spcPct val="20000"/>
              </a:spcBef>
              <a:buClr>
                <a:schemeClr val="bg2"/>
              </a:buClr>
              <a:buFontTx/>
              <a:buChar char="•"/>
            </a:pPr>
            <a:r>
              <a:rPr lang="en-US" sz="2200" kern="0" noProof="0" smtClean="0">
                <a:latin typeface="+mj-lt"/>
                <a:cs typeface="Arial" pitchFamily="34" charset="0"/>
              </a:rPr>
              <a:t>Law Office Management Assistance – 602-340-7332</a:t>
            </a:r>
          </a:p>
          <a:p>
            <a:pPr marL="800100" lvl="1" indent="-342900">
              <a:spcBef>
                <a:spcPct val="20000"/>
              </a:spcBef>
              <a:buClr>
                <a:schemeClr val="bg2"/>
              </a:buClr>
              <a:buFontTx/>
              <a:buChar char="•"/>
            </a:pPr>
            <a:r>
              <a:rPr lang="en-US" sz="2200" kern="0" noProof="0" smtClean="0">
                <a:latin typeface="+mj-lt"/>
                <a:cs typeface="Arial" pitchFamily="34" charset="0"/>
              </a:rPr>
              <a:t>Membership Records – 602-340-7239</a:t>
            </a:r>
          </a:p>
          <a:p>
            <a:pPr marL="800100" lvl="1" indent="-342900">
              <a:spcBef>
                <a:spcPct val="20000"/>
              </a:spcBef>
              <a:buClr>
                <a:schemeClr val="bg2"/>
              </a:buClr>
              <a:buFontTx/>
              <a:buChar char="•"/>
            </a:pPr>
            <a:r>
              <a:rPr lang="en-US" sz="2200" kern="0" noProof="0" smtClean="0">
                <a:latin typeface="+mj-lt"/>
                <a:cs typeface="Arial" pitchFamily="34" charset="0"/>
              </a:rPr>
              <a:t>Report Attorney Misconduct – 602-340-7280</a:t>
            </a:r>
          </a:p>
        </p:txBody>
      </p:sp>
    </p:spTree>
  </p:cSld>
  <p:clrMapOvr>
    <a:overrideClrMapping bg1="lt1" tx1="dk1" bg2="lt2" tx2="dk2" accent1="accent1" accent2="accent2" accent3="accent3" accent4="accent4" accent5="accent5" accent6="accent6" hlink="hlink" folHlink="folHlink"/>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4"/>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mtClean="0">
                <a:latin typeface="Arial" pitchFamily="34" charset="0"/>
                <a:cs typeface="Arial" pitchFamily="34" charset="0"/>
              </a:rPr>
              <a:t>Who is Complaining?</a:t>
            </a:r>
            <a:endParaRPr lang="en-US" b="1">
              <a:latin typeface="Arial" pitchFamily="34" charset="0"/>
              <a:cs typeface="Arial" pitchFamily="34" charset="0"/>
            </a:endParaRPr>
          </a:p>
        </p:txBody>
      </p:sp>
      <p:sp>
        <p:nvSpPr>
          <p:cNvPr id="3" name="Content Placeholder 2"/>
          <p:cNvSpPr>
            <a:spLocks noGrp="1"/>
          </p:cNvSpPr>
          <p:nvPr>
            <p:ph idx="1"/>
          </p:nvPr>
        </p:nvSpPr>
        <p:spPr/>
        <p:txBody>
          <a:bodyPr/>
          <a:lstStyle/>
          <a:p>
            <a:pPr>
              <a:buNone/>
            </a:pPr>
            <a:endParaRPr lang="en-US" smtClean="0"/>
          </a:p>
          <a:p>
            <a:pPr>
              <a:spcBef>
                <a:spcPts val="1200"/>
              </a:spcBef>
              <a:buClr>
                <a:schemeClr val="bg2"/>
              </a:buClr>
              <a:buFont typeface="Arial" pitchFamily="34" charset="0"/>
              <a:buChar char="•"/>
            </a:pPr>
            <a:r>
              <a:rPr lang="en-US" sz="2800" smtClean="0">
                <a:latin typeface="Arial" pitchFamily="34" charset="0"/>
                <a:cs typeface="Arial" pitchFamily="34" charset="0"/>
              </a:rPr>
              <a:t>52% of the time it is the client</a:t>
            </a:r>
          </a:p>
          <a:p>
            <a:pPr>
              <a:spcBef>
                <a:spcPts val="1200"/>
              </a:spcBef>
              <a:buClr>
                <a:schemeClr val="bg2"/>
              </a:buClr>
              <a:buFont typeface="Arial" pitchFamily="34" charset="0"/>
              <a:buChar char="•"/>
            </a:pPr>
            <a:endParaRPr lang="en-US" sz="2800" smtClean="0">
              <a:latin typeface="Arial" pitchFamily="34" charset="0"/>
              <a:cs typeface="Arial" pitchFamily="34" charset="0"/>
            </a:endParaRPr>
          </a:p>
          <a:p>
            <a:pPr>
              <a:spcBef>
                <a:spcPts val="1200"/>
              </a:spcBef>
              <a:buClr>
                <a:schemeClr val="bg2"/>
              </a:buClr>
              <a:buFont typeface="Arial" pitchFamily="34" charset="0"/>
              <a:buChar char="•"/>
            </a:pPr>
            <a:r>
              <a:rPr lang="en-US" sz="2800" smtClean="0">
                <a:latin typeface="Arial" pitchFamily="34" charset="0"/>
                <a:cs typeface="Arial" pitchFamily="34" charset="0"/>
              </a:rPr>
              <a:t>20% of the time it is the opposing client</a:t>
            </a:r>
          </a:p>
          <a:p>
            <a:pPr>
              <a:spcBef>
                <a:spcPts val="1200"/>
              </a:spcBef>
              <a:buClr>
                <a:schemeClr val="bg2"/>
              </a:buClr>
              <a:buFont typeface="Arial" pitchFamily="34" charset="0"/>
              <a:buChar char="•"/>
            </a:pPr>
            <a:endParaRPr lang="en-US" sz="2800">
              <a:latin typeface="Arial" pitchFamily="34" charset="0"/>
              <a:cs typeface="Arial" pitchFamily="34" charset="0"/>
            </a:endParaRPr>
          </a:p>
          <a:p>
            <a:pPr>
              <a:spcBef>
                <a:spcPts val="1200"/>
              </a:spcBef>
              <a:buClr>
                <a:schemeClr val="bg2"/>
              </a:buClr>
              <a:buFont typeface="Arial" pitchFamily="34" charset="0"/>
              <a:buChar char="•"/>
            </a:pPr>
            <a:r>
              <a:rPr lang="en-US" sz="2800" smtClean="0">
                <a:latin typeface="Arial" pitchFamily="34" charset="0"/>
                <a:cs typeface="Arial" pitchFamily="34" charset="0"/>
              </a:rPr>
              <a:t>4% of the time it is the opposing counsel</a:t>
            </a:r>
            <a:endParaRPr lang="en-US" sz="2800">
              <a:latin typeface="Arial" pitchFamily="34" charset="0"/>
              <a:cs typeface="Arial" pitchFamily="34" charset="0"/>
            </a:endParaRPr>
          </a:p>
        </p:txBody>
      </p:sp>
    </p:spTree>
    <p:extLst>
      <p:ext uri="{BB962C8B-B14F-4D97-AF65-F5344CB8AC3E}">
        <p14:creationId xmlns:p14="http://schemas.microsoft.com/office/powerpoint/2010/main" val="3619520998"/>
      </p:ext>
    </p:extLst>
  </p:cSld>
  <p:clrMapOvr>
    <a:overrideClrMapping bg1="lt1" tx1="dk1" bg2="lt2" tx2="dk2" accent1="accent1" accent2="accent2" accent3="accent3" accent4="accent4" accent5="accent5" accent6="accent6" hlink="hlink" folHlink="folHlink"/>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4"/>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mtClean="0">
                <a:latin typeface="Arial" pitchFamily="34" charset="0"/>
                <a:cs typeface="Arial" pitchFamily="34" charset="0"/>
              </a:rPr>
              <a:t>What are they complaining about?</a:t>
            </a:r>
            <a:endParaRPr lang="en-US" b="1">
              <a:latin typeface="Arial" pitchFamily="34" charset="0"/>
              <a:cs typeface="Arial" pitchFamily="34" charset="0"/>
            </a:endParaRPr>
          </a:p>
        </p:txBody>
      </p:sp>
      <p:sp>
        <p:nvSpPr>
          <p:cNvPr id="3" name="Content Placeholder 2"/>
          <p:cNvSpPr>
            <a:spLocks noGrp="1"/>
          </p:cNvSpPr>
          <p:nvPr>
            <p:ph idx="1"/>
          </p:nvPr>
        </p:nvSpPr>
        <p:spPr/>
        <p:txBody>
          <a:bodyPr/>
          <a:lstStyle/>
          <a:p>
            <a:pPr>
              <a:spcAft>
                <a:spcPts val="1200"/>
              </a:spcAft>
              <a:buClr>
                <a:schemeClr val="bg2"/>
              </a:buClr>
              <a:buFont typeface="Arial" pitchFamily="34" charset="0"/>
              <a:buChar char="•"/>
            </a:pPr>
            <a:r>
              <a:rPr lang="en-US" sz="2800" smtClean="0">
                <a:latin typeface="Arial" pitchFamily="34" charset="0"/>
                <a:cs typeface="Arial" pitchFamily="34" charset="0"/>
              </a:rPr>
              <a:t>15%   Communications</a:t>
            </a:r>
          </a:p>
          <a:p>
            <a:pPr>
              <a:spcAft>
                <a:spcPts val="1200"/>
              </a:spcAft>
              <a:buClr>
                <a:schemeClr val="bg2"/>
              </a:buClr>
              <a:buFont typeface="Arial" pitchFamily="34" charset="0"/>
              <a:buChar char="•"/>
            </a:pPr>
            <a:r>
              <a:rPr lang="en-US" sz="2800" smtClean="0">
                <a:latin typeface="Arial" pitchFamily="34" charset="0"/>
                <a:cs typeface="Arial" pitchFamily="34" charset="0"/>
              </a:rPr>
              <a:t>15%   Diligence</a:t>
            </a:r>
          </a:p>
          <a:p>
            <a:pPr>
              <a:spcAft>
                <a:spcPts val="1200"/>
              </a:spcAft>
              <a:buClr>
                <a:schemeClr val="bg2"/>
              </a:buClr>
              <a:buFont typeface="Arial" pitchFamily="34" charset="0"/>
              <a:buChar char="•"/>
            </a:pPr>
            <a:r>
              <a:rPr lang="en-US" sz="2800" smtClean="0">
                <a:latin typeface="Arial" pitchFamily="34" charset="0"/>
                <a:cs typeface="Arial" pitchFamily="34" charset="0"/>
              </a:rPr>
              <a:t>10%   Lack of compliance with client directions</a:t>
            </a:r>
          </a:p>
          <a:p>
            <a:pPr>
              <a:spcAft>
                <a:spcPts val="1200"/>
              </a:spcAft>
              <a:buClr>
                <a:schemeClr val="bg2"/>
              </a:buClr>
              <a:buFont typeface="Arial" pitchFamily="34" charset="0"/>
              <a:buChar char="•"/>
            </a:pPr>
            <a:r>
              <a:rPr lang="en-US" sz="2800" smtClean="0">
                <a:latin typeface="Arial" pitchFamily="34" charset="0"/>
                <a:cs typeface="Arial" pitchFamily="34" charset="0"/>
              </a:rPr>
              <a:t>9%     Fees</a:t>
            </a:r>
          </a:p>
          <a:p>
            <a:pPr>
              <a:spcAft>
                <a:spcPts val="1200"/>
              </a:spcAft>
              <a:buClr>
                <a:schemeClr val="bg2"/>
              </a:buClr>
              <a:buFont typeface="Arial" pitchFamily="34" charset="0"/>
              <a:buChar char="•"/>
            </a:pPr>
            <a:r>
              <a:rPr lang="en-US" sz="2800" smtClean="0">
                <a:latin typeface="Arial" pitchFamily="34" charset="0"/>
                <a:cs typeface="Arial" pitchFamily="34" charset="0"/>
              </a:rPr>
              <a:t>8%     Conduct prejudicial to admin. of justice</a:t>
            </a:r>
          </a:p>
          <a:p>
            <a:pPr>
              <a:spcAft>
                <a:spcPts val="1200"/>
              </a:spcAft>
              <a:buClr>
                <a:schemeClr val="bg2"/>
              </a:buClr>
              <a:buFont typeface="Arial" pitchFamily="34" charset="0"/>
              <a:buChar char="•"/>
            </a:pPr>
            <a:r>
              <a:rPr lang="en-US" sz="2800" smtClean="0">
                <a:latin typeface="Arial" pitchFamily="34" charset="0"/>
                <a:cs typeface="Arial" pitchFamily="34" charset="0"/>
              </a:rPr>
              <a:t>6%     Dishonesty</a:t>
            </a:r>
          </a:p>
          <a:p>
            <a:pPr>
              <a:spcAft>
                <a:spcPts val="1200"/>
              </a:spcAft>
              <a:buClr>
                <a:schemeClr val="bg2"/>
              </a:buClr>
              <a:buFont typeface="Arial" pitchFamily="34" charset="0"/>
              <a:buChar char="•"/>
            </a:pPr>
            <a:r>
              <a:rPr lang="en-US" sz="2800" smtClean="0">
                <a:latin typeface="Arial" pitchFamily="34" charset="0"/>
                <a:cs typeface="Arial" pitchFamily="34" charset="0"/>
              </a:rPr>
              <a:t>3%     Conflict of Interest</a:t>
            </a:r>
            <a:endParaRPr lang="en-US" sz="2800">
              <a:latin typeface="Arial" pitchFamily="34" charset="0"/>
              <a:cs typeface="Arial" pitchFamily="34" charset="0"/>
            </a:endParaRPr>
          </a:p>
        </p:txBody>
      </p:sp>
    </p:spTree>
    <p:extLst>
      <p:ext uri="{BB962C8B-B14F-4D97-AF65-F5344CB8AC3E}">
        <p14:creationId xmlns:p14="http://schemas.microsoft.com/office/powerpoint/2010/main" val="336557165"/>
      </p:ext>
    </p:extLst>
  </p:cSld>
  <p:clrMapOvr>
    <a:overrideClrMapping bg1="lt1" tx1="dk1" bg2="lt2" tx2="dk2" accent1="accent1" accent2="accent2" accent3="accent3" accent4="accent4" accent5="accent5" accent6="accent6" hlink="hlink" folHlink="folHlink"/>
  </p:clrMapOvr>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4"/>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mtClean="0">
                <a:latin typeface="Arial" pitchFamily="34" charset="0"/>
                <a:cs typeface="Arial" pitchFamily="34" charset="0"/>
              </a:rPr>
              <a:t>What areas generate charges?</a:t>
            </a:r>
            <a:endParaRPr lang="en-US" b="1">
              <a:latin typeface="Arial" pitchFamily="34" charset="0"/>
              <a:cs typeface="Arial" pitchFamily="34" charset="0"/>
            </a:endParaRPr>
          </a:p>
        </p:txBody>
      </p:sp>
      <p:sp>
        <p:nvSpPr>
          <p:cNvPr id="3" name="Content Placeholder 2"/>
          <p:cNvSpPr>
            <a:spLocks noGrp="1"/>
          </p:cNvSpPr>
          <p:nvPr>
            <p:ph idx="1"/>
          </p:nvPr>
        </p:nvSpPr>
        <p:spPr/>
        <p:txBody>
          <a:bodyPr/>
          <a:lstStyle/>
          <a:p>
            <a:pPr>
              <a:spcBef>
                <a:spcPts val="1800"/>
              </a:spcBef>
              <a:buClr>
                <a:schemeClr val="bg2"/>
              </a:buClr>
              <a:buFont typeface="Arial" pitchFamily="34" charset="0"/>
              <a:buChar char="•"/>
            </a:pPr>
            <a:r>
              <a:rPr lang="en-US" sz="2800" smtClean="0">
                <a:latin typeface="Arial" pitchFamily="34" charset="0"/>
                <a:cs typeface="Arial" pitchFamily="34" charset="0"/>
              </a:rPr>
              <a:t>35%   Criminal Law</a:t>
            </a:r>
          </a:p>
          <a:p>
            <a:pPr>
              <a:spcBef>
                <a:spcPts val="1800"/>
              </a:spcBef>
              <a:buClr>
                <a:schemeClr val="bg2"/>
              </a:buClr>
              <a:buFont typeface="Arial" pitchFamily="34" charset="0"/>
              <a:buChar char="•"/>
            </a:pPr>
            <a:r>
              <a:rPr lang="en-US" sz="2800" smtClean="0">
                <a:latin typeface="Arial" pitchFamily="34" charset="0"/>
                <a:cs typeface="Arial" pitchFamily="34" charset="0"/>
              </a:rPr>
              <a:t>11%   Family Law</a:t>
            </a:r>
          </a:p>
          <a:p>
            <a:pPr>
              <a:spcBef>
                <a:spcPts val="1800"/>
              </a:spcBef>
              <a:buClr>
                <a:schemeClr val="bg2"/>
              </a:buClr>
              <a:buFont typeface="Arial" pitchFamily="34" charset="0"/>
              <a:buChar char="•"/>
            </a:pPr>
            <a:r>
              <a:rPr lang="en-US" sz="2800" smtClean="0">
                <a:latin typeface="Arial" pitchFamily="34" charset="0"/>
                <a:cs typeface="Arial" pitchFamily="34" charset="0"/>
              </a:rPr>
              <a:t>8%     General Civil Practice</a:t>
            </a:r>
          </a:p>
          <a:p>
            <a:pPr>
              <a:spcBef>
                <a:spcPts val="1800"/>
              </a:spcBef>
              <a:buClr>
                <a:schemeClr val="bg2"/>
              </a:buClr>
              <a:buFont typeface="Arial" pitchFamily="34" charset="0"/>
              <a:buChar char="•"/>
            </a:pPr>
            <a:r>
              <a:rPr lang="en-US" sz="2800" smtClean="0">
                <a:latin typeface="Arial" pitchFamily="34" charset="0"/>
                <a:cs typeface="Arial" pitchFamily="34" charset="0"/>
              </a:rPr>
              <a:t>6%     Personal Injury</a:t>
            </a:r>
          </a:p>
          <a:p>
            <a:pPr>
              <a:spcBef>
                <a:spcPts val="1800"/>
              </a:spcBef>
              <a:buClr>
                <a:schemeClr val="bg2"/>
              </a:buClr>
              <a:buFont typeface="Arial" pitchFamily="34" charset="0"/>
              <a:buChar char="•"/>
            </a:pPr>
            <a:r>
              <a:rPr lang="en-US" sz="2800" smtClean="0">
                <a:latin typeface="Arial" pitchFamily="34" charset="0"/>
                <a:cs typeface="Arial" pitchFamily="34" charset="0"/>
              </a:rPr>
              <a:t>5%     Probate/Estate Planning</a:t>
            </a:r>
          </a:p>
          <a:p>
            <a:pPr>
              <a:spcBef>
                <a:spcPts val="1800"/>
              </a:spcBef>
              <a:buClr>
                <a:schemeClr val="bg2"/>
              </a:buClr>
              <a:buFont typeface="Arial" pitchFamily="34" charset="0"/>
              <a:buChar char="•"/>
            </a:pPr>
            <a:r>
              <a:rPr lang="en-US" sz="2800" smtClean="0">
                <a:latin typeface="Arial" pitchFamily="34" charset="0"/>
                <a:cs typeface="Arial" pitchFamily="34" charset="0"/>
              </a:rPr>
              <a:t>5%	    Trust Account</a:t>
            </a:r>
            <a:endParaRPr lang="en-US" sz="2800">
              <a:latin typeface="Arial" pitchFamily="34" charset="0"/>
              <a:cs typeface="Arial" pitchFamily="34" charset="0"/>
            </a:endParaRPr>
          </a:p>
        </p:txBody>
      </p:sp>
    </p:spTree>
    <p:extLst>
      <p:ext uri="{BB962C8B-B14F-4D97-AF65-F5344CB8AC3E}">
        <p14:creationId xmlns:p14="http://schemas.microsoft.com/office/powerpoint/2010/main" val="1159415956"/>
      </p:ext>
    </p:extLst>
  </p:cSld>
  <p:clrMapOvr>
    <a:overrideClrMapping bg1="lt1" tx1="dk1" bg2="lt2" tx2="dk2" accent1="accent1" accent2="accent2" accent3="accent3" accent4="accent4" accent5="accent5" accent6="accent6" hlink="hlink" folHlink="folHlink"/>
  </p:clrMapOvr>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4"/>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81000" y="226060"/>
            <a:ext cx="8229600" cy="492443"/>
          </a:xfrm>
        </p:spPr>
        <p:txBody>
          <a:bodyPr lIns="0" tIns="0" rIns="0" bIns="0">
            <a:spAutoFit/>
          </a:bodyPr>
          <a:lstStyle/>
          <a:p>
            <a:pPr eaLnBrk="1" hangingPunct="1"/>
            <a:r>
              <a:rPr lang="en-US" smtClean="0">
                <a:latin typeface="Times New Roman" panose="02020603050405020304" pitchFamily="18" charset="0"/>
                <a:cs typeface="Times New Roman" panose="02020603050405020304" pitchFamily="18" charset="0"/>
              </a:rPr>
              <a:t>Conflicts of Interest</a:t>
            </a:r>
          </a:p>
        </p:txBody>
      </p:sp>
      <p:sp>
        <p:nvSpPr>
          <p:cNvPr id="9" name="Rectangle 3"/>
          <p:cNvSpPr txBox="1">
            <a:spLocks noChangeArrowheads="1"/>
          </p:cNvSpPr>
          <p:nvPr/>
        </p:nvSpPr>
        <p:spPr bwMode="auto">
          <a:xfrm>
            <a:off x="6781800" y="1955799"/>
            <a:ext cx="2133600" cy="4258733"/>
          </a:xfrm>
          <a:prstGeom prst="rect">
            <a:avLst/>
          </a:prstGeom>
          <a:noFill/>
          <a:ln w="9525">
            <a:noFill/>
            <a:miter lim="800000"/>
          </a:ln>
        </p:spPr>
        <p:txBody>
          <a:bodyPr vert="horz" wrap="square" lIns="91440" tIns="45720" rIns="91440" bIns="45720" numCol="1" anchor="t" anchorCtr="0" compatLnSpc="1">
            <a:prstTxWarp prst="textNoShape">
              <a:avLst/>
            </a:prstTxWarp>
          </a:bodyPr>
          <a:lstStyle/>
          <a:p>
            <a:pPr>
              <a:spcBef>
                <a:spcPct val="20000"/>
              </a:spcBef>
              <a:buClr>
                <a:schemeClr val="bg2"/>
              </a:buClr>
            </a:pPr>
            <a:endParaRPr lang="en-US" sz="2800" kern="0" smtClean="0">
              <a:latin typeface="Arial" pitchFamily="34" charset="0"/>
              <a:cs typeface="Arial" pitchFamily="34" charset="0"/>
            </a:endParaRPr>
          </a:p>
          <a:p>
            <a:pPr marL="342900" indent="-342900">
              <a:spcBef>
                <a:spcPct val="20000"/>
              </a:spcBef>
              <a:buClr>
                <a:schemeClr val="bg2"/>
              </a:buClr>
              <a:buFontTx/>
              <a:buChar char="•"/>
            </a:pPr>
            <a:r>
              <a:rPr lang="en-US" sz="2800" kern="0" smtClean="0">
                <a:latin typeface="Arial" pitchFamily="34" charset="0"/>
                <a:cs typeface="Arial" pitchFamily="34" charset="0"/>
              </a:rPr>
              <a:t>ER 1.7</a:t>
            </a:r>
          </a:p>
          <a:p>
            <a:pPr marL="342900" indent="-342900">
              <a:spcBef>
                <a:spcPct val="20000"/>
              </a:spcBef>
              <a:buClr>
                <a:schemeClr val="bg2"/>
              </a:buClr>
              <a:buFontTx/>
              <a:buChar char="•"/>
            </a:pPr>
            <a:r>
              <a:rPr lang="en-US" sz="2800" kern="0" smtClean="0">
                <a:latin typeface="Arial" pitchFamily="34" charset="0"/>
                <a:cs typeface="Arial" pitchFamily="34" charset="0"/>
              </a:rPr>
              <a:t>ER 1.8</a:t>
            </a:r>
          </a:p>
          <a:p>
            <a:pPr marL="342900" indent="-342900">
              <a:spcBef>
                <a:spcPct val="20000"/>
              </a:spcBef>
              <a:buClr>
                <a:schemeClr val="bg2"/>
              </a:buClr>
              <a:buFontTx/>
              <a:buChar char="•"/>
            </a:pPr>
            <a:r>
              <a:rPr lang="en-US" sz="2800" kern="0" smtClean="0">
                <a:latin typeface="Arial" pitchFamily="34" charset="0"/>
                <a:cs typeface="Arial" pitchFamily="34" charset="0"/>
              </a:rPr>
              <a:t>ER 1.9</a:t>
            </a:r>
          </a:p>
          <a:p>
            <a:pPr marL="342900" indent="-342900">
              <a:spcBef>
                <a:spcPct val="20000"/>
              </a:spcBef>
              <a:buClr>
                <a:schemeClr val="bg2"/>
              </a:buClr>
              <a:buFontTx/>
              <a:buChar char="•"/>
            </a:pPr>
            <a:r>
              <a:rPr lang="en-US" sz="2800" kern="0" smtClean="0">
                <a:latin typeface="Arial" pitchFamily="34" charset="0"/>
                <a:cs typeface="Arial" pitchFamily="34" charset="0"/>
              </a:rPr>
              <a:t>ER 1.10</a:t>
            </a:r>
          </a:p>
          <a:p>
            <a:pPr marL="342900" indent="-342900">
              <a:spcBef>
                <a:spcPct val="20000"/>
              </a:spcBef>
              <a:buClr>
                <a:schemeClr val="bg2"/>
              </a:buClr>
              <a:buFontTx/>
              <a:buChar char="•"/>
            </a:pPr>
            <a:r>
              <a:rPr lang="en-US" sz="2800" kern="0" smtClean="0">
                <a:latin typeface="Arial" pitchFamily="34" charset="0"/>
                <a:cs typeface="Arial" pitchFamily="34" charset="0"/>
              </a:rPr>
              <a:t>ER 1.11</a:t>
            </a:r>
          </a:p>
          <a:p>
            <a:pPr marL="342900" indent="-342900">
              <a:spcBef>
                <a:spcPct val="20000"/>
              </a:spcBef>
              <a:buClr>
                <a:schemeClr val="bg2"/>
              </a:buClr>
              <a:buFontTx/>
              <a:buChar char="•"/>
            </a:pPr>
            <a:r>
              <a:rPr lang="en-US" sz="2800" kern="0" smtClean="0">
                <a:latin typeface="Arial" pitchFamily="34" charset="0"/>
                <a:cs typeface="Arial" pitchFamily="34" charset="0"/>
              </a:rPr>
              <a:t>ER 1.18</a:t>
            </a:r>
          </a:p>
          <a:p>
            <a:pPr marL="1714500" lvl="3" indent="-342900">
              <a:spcBef>
                <a:spcPct val="20000"/>
              </a:spcBef>
              <a:buClr>
                <a:srgbClr val="E7811D"/>
              </a:buClr>
              <a:buFontTx/>
              <a:buChar char="•"/>
            </a:pPr>
            <a:endParaRPr lang="en-US" sz="2400" kern="0" noProof="0" smtClean="0">
              <a:latin typeface="Arial" pitchFamily="34" charset="0"/>
              <a:cs typeface="Arial" pitchFamily="34" charset="0"/>
            </a:endParaRPr>
          </a:p>
        </p:txBody>
      </p:sp>
      <p:pic>
        <p:nvPicPr>
          <p:cNvPr id="1026" name="Picture 2" descr="http://www.foez.net/funpage/pics/Slide16.JPG"/>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380999" y="1524000"/>
            <a:ext cx="6254043" cy="4690532"/>
          </a:xfrm>
          <a:prstGeom prst="rect">
            <a:avLst/>
          </a:prstGeom>
          <a:noFill/>
          <a:extLst>
            <a:ext uri="{909E8E84-426E-40DD-AFC4-6F175D3DCCD1}">
              <a14:hiddenFill xmlns:a14="http://schemas.microsoft.com/office/drawing/2010/main">
                <a:solidFill>
                  <a:srgbClr val="FFFFFF"/>
                </a:solidFill>
              </a14:hiddenFill>
            </a:ext>
          </a:extLst>
        </p:spPr>
      </p:pic>
    </p:spTree>
  </p:cSld>
  <p:clrMapOvr>
    <a:overrideClrMapping bg1="lt1" tx1="dk1" bg2="lt2" tx2="dk2" accent1="accent1" accent2="accent2" accent3="accent3" accent4="accent4" accent5="accent5" accent6="accent6" hlink="hlink" folHlink="folHlink"/>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Times New Roman" panose="02020603050405020304" pitchFamily="18" charset="0"/>
                <a:cs typeface="Times New Roman" panose="02020603050405020304" pitchFamily="18" charset="0"/>
              </a:rPr>
              <a:t>Conflicts of Interest</a:t>
            </a:r>
            <a:endParaRPr lang="en-US"/>
          </a:p>
        </p:txBody>
      </p:sp>
      <p:sp>
        <p:nvSpPr>
          <p:cNvPr id="3" name="Content Placeholder 2"/>
          <p:cNvSpPr>
            <a:spLocks noGrp="1"/>
          </p:cNvSpPr>
          <p:nvPr>
            <p:ph idx="1"/>
          </p:nvPr>
        </p:nvSpPr>
        <p:spPr/>
        <p:txBody>
          <a:bodyPr/>
          <a:lstStyle/>
          <a:p>
            <a:pPr marL="0" indent="0">
              <a:buNone/>
            </a:pPr>
            <a:r>
              <a:rPr lang="en-US" smtClean="0"/>
              <a:t>Rule 42, Ariz. R. Sup. Ct., ER 1.8:</a:t>
            </a:r>
          </a:p>
          <a:p>
            <a:pPr marL="0" indent="0">
              <a:buNone/>
            </a:pPr>
            <a:r>
              <a:rPr lang="en-US" sz="2000" smtClean="0"/>
              <a:t>(a)  No business transactions with a client or acquired interest adverse to client unless: (1)transaction and terms are fair and reasonable/fully disclosed/transmitted in writing, (2)the client is advised in writing of the desirability of seeking and is given reasonable opportunity to seek independent counsel on the transaction, and (3) the client gives informed consent, in a writing signed by the client;</a:t>
            </a:r>
          </a:p>
          <a:p>
            <a:pPr marL="0" indent="0">
              <a:buNone/>
            </a:pPr>
            <a:r>
              <a:rPr lang="en-US" sz="2000" smtClean="0"/>
              <a:t>(c)  No solicitation of any “substantial gift”, including a testamentary gift;</a:t>
            </a:r>
          </a:p>
          <a:p>
            <a:pPr marL="0" indent="0">
              <a:buNone/>
            </a:pPr>
            <a:r>
              <a:rPr lang="en-US" sz="2000" smtClean="0"/>
              <a:t>(e)  No financial assistance except: (1) costs of litigation, the repayment of which  and (2) indigent clients</a:t>
            </a:r>
          </a:p>
          <a:p>
            <a:pPr marL="0" indent="0">
              <a:buNone/>
            </a:pPr>
            <a:r>
              <a:rPr lang="en-US" sz="2000" smtClean="0"/>
              <a:t>(f)  No payment by non-client unless:  (1) informed consent, (2) no interference with independence, and (3) information is protected by ER 1.6</a:t>
            </a:r>
          </a:p>
          <a:p>
            <a:pPr marL="0" indent="0">
              <a:buNone/>
            </a:pPr>
            <a:r>
              <a:rPr lang="en-US" sz="2000" smtClean="0"/>
              <a:t>(h)  No agreements limiting liability for malpractice or discipline;</a:t>
            </a:r>
          </a:p>
          <a:p>
            <a:pPr marL="0" indent="0">
              <a:buNone/>
            </a:pPr>
            <a:r>
              <a:rPr lang="en-US" sz="2000" smtClean="0"/>
              <a:t>(j)  No sex with clients.</a:t>
            </a:r>
          </a:p>
          <a:p>
            <a:pPr marL="457200" indent="-457200">
              <a:buAutoNum type="alphaLcParenBoth"/>
            </a:pPr>
            <a:endParaRPr lang="en-US" sz="2000" smtClean="0"/>
          </a:p>
          <a:p>
            <a:pPr marL="457200" indent="-457200">
              <a:buAutoNum type="alphaLcParenBoth"/>
            </a:pPr>
            <a:endParaRPr lang="en-US" sz="2000"/>
          </a:p>
        </p:txBody>
      </p:sp>
    </p:spTree>
    <p:extLst>
      <p:ext uri="{BB962C8B-B14F-4D97-AF65-F5344CB8AC3E}">
        <p14:creationId xmlns:p14="http://schemas.microsoft.com/office/powerpoint/2010/main" val="74800113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4"/>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81000" y="226060"/>
            <a:ext cx="8229600" cy="492443"/>
          </a:xfrm>
        </p:spPr>
        <p:txBody>
          <a:bodyPr lIns="0" tIns="0" rIns="0" bIns="0">
            <a:spAutoFit/>
          </a:bodyPr>
          <a:lstStyle/>
          <a:p>
            <a:pPr eaLnBrk="1" hangingPunct="1"/>
            <a:r>
              <a:rPr lang="en-US" smtClean="0">
                <a:latin typeface="Times New Roman" panose="02020603050405020304" pitchFamily="18" charset="0"/>
                <a:cs typeface="Times New Roman" panose="02020603050405020304" pitchFamily="18" charset="0"/>
              </a:rPr>
              <a:t>Conflicts of Interest</a:t>
            </a:r>
          </a:p>
        </p:txBody>
      </p:sp>
      <p:sp>
        <p:nvSpPr>
          <p:cNvPr id="9" name="Rectangle 3"/>
          <p:cNvSpPr txBox="1">
            <a:spLocks noChangeArrowheads="1"/>
          </p:cNvSpPr>
          <p:nvPr/>
        </p:nvSpPr>
        <p:spPr bwMode="auto">
          <a:xfrm>
            <a:off x="381000" y="1524000"/>
            <a:ext cx="7848600" cy="4724400"/>
          </a:xfrm>
          <a:prstGeom prst="rect">
            <a:avLst/>
          </a:prstGeom>
          <a:noFill/>
          <a:ln w="9525">
            <a:noFill/>
            <a:miter lim="800000"/>
          </a:ln>
        </p:spPr>
        <p:txBody>
          <a:bodyPr vert="horz" wrap="square" lIns="91440" tIns="45720" rIns="91440" bIns="45720" numCol="1" anchor="t" anchorCtr="0" compatLnSpc="1">
            <a:prstTxWarp prst="textNoShape">
              <a:avLst/>
            </a:prstTxWarp>
          </a:bodyPr>
          <a:lstStyle/>
          <a:p>
            <a:pPr marL="342900" indent="-342900">
              <a:spcBef>
                <a:spcPct val="20000"/>
              </a:spcBef>
              <a:buClr>
                <a:schemeClr val="bg2"/>
              </a:buClr>
              <a:buFontTx/>
              <a:buChar char="•"/>
            </a:pPr>
            <a:r>
              <a:rPr lang="en-US" sz="2400" kern="0" smtClean="0">
                <a:latin typeface="+mj-lt"/>
                <a:cs typeface="Arial" pitchFamily="34" charset="0"/>
              </a:rPr>
              <a:t>Having an effective conflicts checking system is vital</a:t>
            </a:r>
          </a:p>
          <a:p>
            <a:pPr marL="800100" lvl="1" indent="-342900">
              <a:spcBef>
                <a:spcPct val="20000"/>
              </a:spcBef>
              <a:buClr>
                <a:schemeClr val="bg2"/>
              </a:buClr>
              <a:buFontTx/>
              <a:buChar char="•"/>
            </a:pPr>
            <a:r>
              <a:rPr lang="en-US" sz="2400" kern="0" smtClean="0">
                <a:latin typeface="+mj-lt"/>
                <a:cs typeface="Arial" pitchFamily="34" charset="0"/>
              </a:rPr>
              <a:t>Parties should always be included</a:t>
            </a:r>
          </a:p>
          <a:p>
            <a:pPr marL="800100" lvl="1" indent="-342900">
              <a:spcBef>
                <a:spcPct val="20000"/>
              </a:spcBef>
              <a:buClr>
                <a:schemeClr val="bg2"/>
              </a:buClr>
              <a:buFontTx/>
              <a:buChar char="•"/>
            </a:pPr>
            <a:r>
              <a:rPr lang="en-US" sz="2400" kern="0" smtClean="0">
                <a:latin typeface="+mj-lt"/>
                <a:cs typeface="Arial" pitchFamily="34" charset="0"/>
              </a:rPr>
              <a:t>Should include Individuals and Companies</a:t>
            </a:r>
          </a:p>
          <a:p>
            <a:pPr marL="800100" lvl="1" indent="-342900">
              <a:spcBef>
                <a:spcPct val="20000"/>
              </a:spcBef>
              <a:buClr>
                <a:schemeClr val="bg2"/>
              </a:buClr>
              <a:buFontTx/>
              <a:buChar char="•"/>
            </a:pPr>
            <a:r>
              <a:rPr lang="en-US" sz="2400" kern="0" smtClean="0">
                <a:latin typeface="+mj-lt"/>
                <a:cs typeface="Arial" pitchFamily="34" charset="0"/>
              </a:rPr>
              <a:t>Also wise to include Witnesses</a:t>
            </a:r>
          </a:p>
          <a:p>
            <a:pPr marL="800100" lvl="1" indent="-342900">
              <a:spcBef>
                <a:spcPct val="20000"/>
              </a:spcBef>
              <a:buClr>
                <a:schemeClr val="bg2"/>
              </a:buClr>
              <a:buFontTx/>
              <a:buChar char="•"/>
            </a:pPr>
            <a:r>
              <a:rPr lang="en-US" sz="2400" kern="0" smtClean="0">
                <a:latin typeface="+mj-lt"/>
                <a:cs typeface="Arial" pitchFamily="34" charset="0"/>
              </a:rPr>
              <a:t>May want to include non-party spouses</a:t>
            </a:r>
          </a:p>
          <a:p>
            <a:pPr marL="342900" indent="-342900">
              <a:spcBef>
                <a:spcPct val="20000"/>
              </a:spcBef>
              <a:buClr>
                <a:schemeClr val="bg2"/>
              </a:buClr>
              <a:buFontTx/>
              <a:buChar char="•"/>
            </a:pPr>
            <a:endParaRPr lang="en-US" sz="2400" kern="0" smtClean="0">
              <a:latin typeface="+mj-lt"/>
              <a:cs typeface="Arial" pitchFamily="34" charset="0"/>
            </a:endParaRPr>
          </a:p>
          <a:p>
            <a:pPr marL="342900" indent="-342900">
              <a:spcBef>
                <a:spcPct val="20000"/>
              </a:spcBef>
              <a:buClr>
                <a:schemeClr val="bg2"/>
              </a:buClr>
              <a:buFontTx/>
              <a:buChar char="•"/>
            </a:pPr>
            <a:r>
              <a:rPr lang="en-US" sz="2400" kern="0" smtClean="0">
                <a:latin typeface="+mj-lt"/>
                <a:cs typeface="Arial" pitchFamily="34" charset="0"/>
              </a:rPr>
              <a:t>Conflicts come in three main flavors:</a:t>
            </a:r>
            <a:endParaRPr lang="en-US" sz="2400" kern="0" noProof="0" smtClean="0">
              <a:latin typeface="+mj-lt"/>
              <a:cs typeface="Arial" pitchFamily="34" charset="0"/>
            </a:endParaRPr>
          </a:p>
          <a:p>
            <a:pPr marL="800100" lvl="1" indent="-342900">
              <a:spcBef>
                <a:spcPct val="20000"/>
              </a:spcBef>
              <a:spcAft>
                <a:spcPts val="600"/>
              </a:spcAft>
              <a:buClr>
                <a:schemeClr val="bg2"/>
              </a:buClr>
              <a:buFontTx/>
              <a:buChar char="•"/>
            </a:pPr>
            <a:r>
              <a:rPr lang="en-US" sz="2400" kern="0" smtClean="0">
                <a:latin typeface="+mj-lt"/>
                <a:cs typeface="Arial" pitchFamily="34" charset="0"/>
              </a:rPr>
              <a:t>Potential clients [Online submissions] – ER 1.18</a:t>
            </a:r>
          </a:p>
          <a:p>
            <a:pPr marL="800100" lvl="1" indent="-342900">
              <a:spcBef>
                <a:spcPct val="20000"/>
              </a:spcBef>
              <a:spcAft>
                <a:spcPts val="600"/>
              </a:spcAft>
              <a:buClr>
                <a:schemeClr val="bg2"/>
              </a:buClr>
              <a:buFontTx/>
              <a:buChar char="•"/>
            </a:pPr>
            <a:r>
              <a:rPr lang="en-US" sz="2400" kern="0" smtClean="0">
                <a:latin typeface="+mj-lt"/>
                <a:cs typeface="Arial" pitchFamily="34" charset="0"/>
              </a:rPr>
              <a:t>Current clients – ER 1.7</a:t>
            </a:r>
          </a:p>
          <a:p>
            <a:pPr marL="800100" lvl="1" indent="-342900">
              <a:spcBef>
                <a:spcPct val="20000"/>
              </a:spcBef>
              <a:spcAft>
                <a:spcPts val="600"/>
              </a:spcAft>
              <a:buClr>
                <a:schemeClr val="bg2"/>
              </a:buClr>
              <a:buFontTx/>
              <a:buChar char="•"/>
            </a:pPr>
            <a:r>
              <a:rPr lang="en-US" sz="2400" kern="0" smtClean="0">
                <a:latin typeface="+mj-lt"/>
                <a:cs typeface="Arial" pitchFamily="34" charset="0"/>
              </a:rPr>
              <a:t>Former clients – ER 1.9</a:t>
            </a:r>
          </a:p>
          <a:p>
            <a:pPr marL="1714500" lvl="3" indent="-342900">
              <a:spcBef>
                <a:spcPct val="20000"/>
              </a:spcBef>
              <a:buClr>
                <a:srgbClr val="E7811D"/>
              </a:buClr>
              <a:buFontTx/>
              <a:buChar char="•"/>
            </a:pPr>
            <a:endParaRPr lang="en-US" sz="2400" kern="0" noProof="0" smtClean="0">
              <a:latin typeface="Arial" pitchFamily="34" charset="0"/>
              <a:cs typeface="Arial" pitchFamily="34" charset="0"/>
            </a:endParaRPr>
          </a:p>
        </p:txBody>
      </p:sp>
    </p:spTree>
    <p:extLst>
      <p:ext uri="{BB962C8B-B14F-4D97-AF65-F5344CB8AC3E}">
        <p14:creationId xmlns:p14="http://schemas.microsoft.com/office/powerpoint/2010/main" val="1044408272"/>
      </p:ext>
    </p:extLst>
  </p:cSld>
  <p:clrMapOvr>
    <a:overrideClrMapping bg1="lt1" tx1="dk1" bg2="lt2" tx2="dk2" accent1="accent1" accent2="accent2" accent3="accent3" accent4="accent4" accent5="accent5" accent6="accent6" hlink="hlink" folHlink="folHlink"/>
  </p:clrMapOvr>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4"/>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81000" y="226060"/>
            <a:ext cx="8229600" cy="492443"/>
          </a:xfrm>
        </p:spPr>
        <p:txBody>
          <a:bodyPr lIns="0" tIns="0" rIns="0" bIns="0">
            <a:spAutoFit/>
          </a:bodyPr>
          <a:lstStyle/>
          <a:p>
            <a:r>
              <a:rPr lang="en-US">
                <a:latin typeface="Times New Roman" panose="02020603050405020304" pitchFamily="18" charset="0"/>
                <a:cs typeface="Times New Roman" panose="02020603050405020304" pitchFamily="18" charset="0"/>
              </a:rPr>
              <a:t>Conflicts of Interest</a:t>
            </a:r>
            <a:endParaRPr lang="en-US" smtClean="0">
              <a:latin typeface="Arial" pitchFamily="34" charset="0"/>
              <a:cs typeface="Arial" pitchFamily="34" charset="0"/>
            </a:endParaRPr>
          </a:p>
        </p:txBody>
      </p:sp>
      <p:sp>
        <p:nvSpPr>
          <p:cNvPr id="9" name="Rectangle 3"/>
          <p:cNvSpPr txBox="1">
            <a:spLocks noChangeArrowheads="1"/>
          </p:cNvSpPr>
          <p:nvPr/>
        </p:nvSpPr>
        <p:spPr bwMode="auto">
          <a:xfrm>
            <a:off x="381000" y="1524000"/>
            <a:ext cx="7467600" cy="4343400"/>
          </a:xfrm>
          <a:prstGeom prst="rect">
            <a:avLst/>
          </a:prstGeom>
          <a:noFill/>
          <a:ln w="9525">
            <a:noFill/>
            <a:miter lim="800000"/>
          </a:ln>
        </p:spPr>
        <p:txBody>
          <a:bodyPr vert="horz" wrap="square" lIns="91440" tIns="45720" rIns="91440" bIns="45720" numCol="1" anchor="t" anchorCtr="0" compatLnSpc="1">
            <a:prstTxWarp prst="textNoShape">
              <a:avLst/>
            </a:prstTxWarp>
          </a:bodyPr>
          <a:lstStyle/>
          <a:p>
            <a:pPr marR="0" lvl="0" algn="l" defTabSz="914400" rtl="0" eaLnBrk="1" fontAlgn="base" latinLnBrk="0" hangingPunct="1">
              <a:lnSpc>
                <a:spcPct val="100000"/>
              </a:lnSpc>
              <a:spcBef>
                <a:spcPct val="20000"/>
              </a:spcBef>
              <a:spcAft>
                <a:spcPct val="0"/>
              </a:spcAft>
              <a:buClr>
                <a:schemeClr val="bg2"/>
              </a:buClr>
              <a:buSzTx/>
              <a:defRPr/>
            </a:pPr>
            <a:r>
              <a:rPr kumimoji="0" lang="en-US" sz="2800" b="0" i="0" u="none" strike="noStrike" kern="0" cap="none" spc="0" normalizeH="0" baseline="0" noProof="0" smtClean="0">
                <a:ln>
                  <a:noFill/>
                </a:ln>
                <a:solidFill>
                  <a:schemeClr val="tx1"/>
                </a:solidFill>
                <a:effectLst/>
                <a:uLnTx/>
                <a:uFillTx/>
                <a:latin typeface="+mj-lt"/>
                <a:cs typeface="Arial" pitchFamily="34" charset="0"/>
              </a:rPr>
              <a:t>ER 1.18</a:t>
            </a:r>
          </a:p>
          <a:p>
            <a:pPr marL="800100" lvl="1" indent="-342900">
              <a:spcBef>
                <a:spcPct val="20000"/>
              </a:spcBef>
              <a:buClr>
                <a:schemeClr val="bg2"/>
              </a:buClr>
              <a:buFontTx/>
              <a:buChar char="•"/>
            </a:pPr>
            <a:r>
              <a:rPr kumimoji="0" lang="en-US" sz="2400" b="1" i="0" u="none" strike="noStrike" kern="0" cap="none" spc="0" normalizeH="0" baseline="0" noProof="0" smtClean="0">
                <a:ln>
                  <a:noFill/>
                </a:ln>
                <a:solidFill>
                  <a:schemeClr val="tx1"/>
                </a:solidFill>
                <a:effectLst/>
                <a:uLnTx/>
                <a:uFillTx/>
                <a:latin typeface="+mj-lt"/>
                <a:cs typeface="Arial" pitchFamily="34" charset="0"/>
              </a:rPr>
              <a:t>Governs prospective</a:t>
            </a:r>
            <a:r>
              <a:rPr kumimoji="0" lang="en-US" sz="2400" b="1" i="0" u="none" strike="noStrike" kern="0" cap="none" spc="0" normalizeH="0" noProof="0" smtClean="0">
                <a:ln>
                  <a:noFill/>
                </a:ln>
                <a:solidFill>
                  <a:schemeClr val="tx1"/>
                </a:solidFill>
                <a:effectLst/>
                <a:uLnTx/>
                <a:uFillTx/>
                <a:latin typeface="+mj-lt"/>
                <a:cs typeface="Arial" pitchFamily="34" charset="0"/>
              </a:rPr>
              <a:t> clients</a:t>
            </a:r>
          </a:p>
          <a:p>
            <a:pPr marL="800100" lvl="1" indent="-342900">
              <a:spcBef>
                <a:spcPct val="20000"/>
              </a:spcBef>
              <a:buClr>
                <a:schemeClr val="bg2"/>
              </a:buClr>
              <a:buFontTx/>
              <a:buChar char="•"/>
            </a:pPr>
            <a:r>
              <a:rPr lang="en-US" sz="2400" kern="0" noProof="0" smtClean="0">
                <a:latin typeface="+mj-lt"/>
                <a:cs typeface="Arial" pitchFamily="34" charset="0"/>
              </a:rPr>
              <a:t>If they’ve given you information, you can’t reveal such information</a:t>
            </a:r>
          </a:p>
          <a:p>
            <a:pPr marL="800100" lvl="1" indent="-342900">
              <a:spcBef>
                <a:spcPct val="20000"/>
              </a:spcBef>
              <a:buClr>
                <a:schemeClr val="bg2"/>
              </a:buClr>
              <a:buFontTx/>
              <a:buChar char="•"/>
            </a:pPr>
            <a:r>
              <a:rPr kumimoji="0" lang="en-US" sz="2400" b="0" i="0" u="none" strike="noStrike" kern="0" cap="none" spc="0" normalizeH="0" baseline="0" smtClean="0">
                <a:ln>
                  <a:noFill/>
                </a:ln>
                <a:solidFill>
                  <a:schemeClr val="tx1"/>
                </a:solidFill>
                <a:effectLst/>
                <a:uLnTx/>
                <a:uFillTx/>
                <a:latin typeface="+mj-lt"/>
                <a:cs typeface="Arial" pitchFamily="34" charset="0"/>
              </a:rPr>
              <a:t>You also can’t represent adversely to them in </a:t>
            </a:r>
            <a:r>
              <a:rPr lang="en-US" sz="2400" kern="0" smtClean="0">
                <a:latin typeface="+mj-lt"/>
                <a:cs typeface="Arial" pitchFamily="34" charset="0"/>
              </a:rPr>
              <a:t>a related matter or </a:t>
            </a:r>
            <a:r>
              <a:rPr kumimoji="0" lang="en-US" sz="2400" b="0" i="0" u="none" strike="noStrike" kern="0" cap="none" spc="0" normalizeH="0" baseline="0" smtClean="0">
                <a:ln>
                  <a:noFill/>
                </a:ln>
                <a:solidFill>
                  <a:schemeClr val="tx1"/>
                </a:solidFill>
                <a:effectLst/>
                <a:uLnTx/>
                <a:uFillTx/>
                <a:latin typeface="+mj-lt"/>
                <a:cs typeface="Arial" pitchFamily="34" charset="0"/>
              </a:rPr>
              <a:t>where the information would be harmful to them</a:t>
            </a:r>
          </a:p>
          <a:p>
            <a:pPr marL="800100" lvl="1" indent="-342900">
              <a:spcBef>
                <a:spcPct val="20000"/>
              </a:spcBef>
              <a:buClr>
                <a:schemeClr val="bg2"/>
              </a:buClr>
              <a:buFontTx/>
              <a:buChar char="•"/>
            </a:pPr>
            <a:r>
              <a:rPr lang="en-US" sz="2400" kern="0" noProof="0" smtClean="0">
                <a:latin typeface="+mj-lt"/>
                <a:cs typeface="Arial" pitchFamily="34" charset="0"/>
              </a:rPr>
              <a:t>This conflict generally is waivable</a:t>
            </a:r>
          </a:p>
          <a:p>
            <a:pPr marL="800100" lvl="1" indent="-342900">
              <a:spcBef>
                <a:spcPct val="20000"/>
              </a:spcBef>
              <a:buClr>
                <a:schemeClr val="bg2"/>
              </a:buClr>
              <a:buFontTx/>
              <a:buChar char="•"/>
            </a:pPr>
            <a:r>
              <a:rPr kumimoji="0" lang="en-US" sz="2400" b="0" i="0" u="none" strike="noStrike" kern="0" cap="none" spc="0" normalizeH="0" baseline="0" smtClean="0">
                <a:ln>
                  <a:noFill/>
                </a:ln>
                <a:solidFill>
                  <a:schemeClr val="tx1"/>
                </a:solidFill>
                <a:effectLst/>
                <a:uLnTx/>
                <a:uFillTx/>
                <a:latin typeface="+mj-lt"/>
                <a:cs typeface="Arial" pitchFamily="34" charset="0"/>
              </a:rPr>
              <a:t>This conflict</a:t>
            </a:r>
            <a:r>
              <a:rPr kumimoji="0" lang="en-US" sz="2400" b="0" i="0" u="none" strike="noStrike" kern="0" cap="none" spc="0" normalizeH="0" smtClean="0">
                <a:ln>
                  <a:noFill/>
                </a:ln>
                <a:solidFill>
                  <a:schemeClr val="tx1"/>
                </a:solidFill>
                <a:effectLst/>
                <a:uLnTx/>
                <a:uFillTx/>
                <a:latin typeface="+mj-lt"/>
                <a:cs typeface="Arial" pitchFamily="34" charset="0"/>
              </a:rPr>
              <a:t> can sometimes be cured by screening [</a:t>
            </a:r>
            <a:r>
              <a:rPr lang="en-US" sz="2400" kern="0" smtClean="0">
                <a:latin typeface="+mj-lt"/>
                <a:cs typeface="Arial" pitchFamily="34" charset="0"/>
              </a:rPr>
              <a:t>ER </a:t>
            </a:r>
            <a:r>
              <a:rPr lang="en-US" sz="2400" kern="0">
                <a:latin typeface="+mj-lt"/>
                <a:cs typeface="Arial" pitchFamily="34" charset="0"/>
              </a:rPr>
              <a:t>1.18(d</a:t>
            </a:r>
            <a:r>
              <a:rPr lang="en-US" sz="2400" kern="0" smtClean="0">
                <a:latin typeface="+mj-lt"/>
                <a:cs typeface="Arial" pitchFamily="34" charset="0"/>
              </a:rPr>
              <a:t>)]</a:t>
            </a:r>
            <a:endParaRPr kumimoji="0" lang="en-US" sz="2400" b="0" i="0" u="none" strike="noStrike" kern="0" cap="none" spc="0" normalizeH="0" baseline="0" noProof="0" smtClean="0">
              <a:ln>
                <a:noFill/>
              </a:ln>
              <a:solidFill>
                <a:schemeClr val="tx1"/>
              </a:solidFill>
              <a:effectLst/>
              <a:uLnTx/>
              <a:uFillTx/>
              <a:latin typeface="+mj-lt"/>
              <a:cs typeface="Arial" pitchFamily="34" charset="0"/>
            </a:endParaRPr>
          </a:p>
        </p:txBody>
      </p:sp>
    </p:spTree>
  </p:cSld>
  <p:clrMapOvr>
    <a:overrideClrMapping bg1="lt1" tx1="dk1" bg2="lt2" tx2="dk2" accent1="accent1" accent2="accent2" accent3="accent3" accent4="accent4" accent5="accent5" accent6="accent6" hlink="hlink" folHlink="folHlink"/>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4"/>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81000" y="226060"/>
            <a:ext cx="8229600" cy="492443"/>
          </a:xfrm>
        </p:spPr>
        <p:txBody>
          <a:bodyPr lIns="0" tIns="0" rIns="0" bIns="0">
            <a:spAutoFit/>
          </a:bodyPr>
          <a:lstStyle/>
          <a:p>
            <a:r>
              <a:rPr lang="en-US">
                <a:latin typeface="Times New Roman" panose="02020603050405020304" pitchFamily="18" charset="0"/>
                <a:cs typeface="Times New Roman" panose="02020603050405020304" pitchFamily="18" charset="0"/>
              </a:rPr>
              <a:t>Conflicts of Interest</a:t>
            </a:r>
            <a:endParaRPr lang="en-US" smtClean="0">
              <a:latin typeface="Arial" pitchFamily="34" charset="0"/>
              <a:cs typeface="Arial" pitchFamily="34" charset="0"/>
            </a:endParaRPr>
          </a:p>
        </p:txBody>
      </p:sp>
      <p:sp>
        <p:nvSpPr>
          <p:cNvPr id="9" name="Rectangle 3"/>
          <p:cNvSpPr txBox="1">
            <a:spLocks noChangeArrowheads="1"/>
          </p:cNvSpPr>
          <p:nvPr/>
        </p:nvSpPr>
        <p:spPr bwMode="auto">
          <a:xfrm>
            <a:off x="381000" y="1524000"/>
            <a:ext cx="7848600" cy="4724400"/>
          </a:xfrm>
          <a:prstGeom prst="rect">
            <a:avLst/>
          </a:prstGeom>
          <a:noFill/>
          <a:ln w="9525">
            <a:noFill/>
            <a:miter lim="800000"/>
          </a:ln>
        </p:spPr>
        <p:txBody>
          <a:bodyPr vert="horz" wrap="square" lIns="91440" tIns="45720" rIns="91440" bIns="45720" numCol="1" anchor="t" anchorCtr="0" compatLnSpc="1">
            <a:prstTxWarp prst="textNoShape">
              <a:avLst/>
            </a:prstTxWarp>
          </a:bodyPr>
          <a:lstStyle/>
          <a:p>
            <a:pPr marR="0" lvl="0" algn="l" defTabSz="914400" rtl="0" eaLnBrk="1" fontAlgn="base" latinLnBrk="0" hangingPunct="1">
              <a:lnSpc>
                <a:spcPct val="100000"/>
              </a:lnSpc>
              <a:spcBef>
                <a:spcPct val="20000"/>
              </a:spcBef>
              <a:spcAft>
                <a:spcPct val="0"/>
              </a:spcAft>
              <a:buClr>
                <a:schemeClr val="bg2"/>
              </a:buClr>
              <a:buSzTx/>
              <a:defRPr/>
            </a:pPr>
            <a:r>
              <a:rPr kumimoji="0" lang="en-US" sz="2800" b="0" i="0" u="none" strike="noStrike" kern="0" cap="none" spc="0" normalizeH="0" baseline="0" noProof="0" smtClean="0">
                <a:ln>
                  <a:noFill/>
                </a:ln>
                <a:solidFill>
                  <a:schemeClr val="tx1"/>
                </a:solidFill>
                <a:effectLst/>
                <a:uLnTx/>
                <a:uFillTx/>
                <a:latin typeface="+mj-lt"/>
                <a:cs typeface="Arial" pitchFamily="34" charset="0"/>
              </a:rPr>
              <a:t>ER 1.7</a:t>
            </a:r>
          </a:p>
          <a:p>
            <a:pPr marL="800100" lvl="1" indent="-342900">
              <a:spcBef>
                <a:spcPct val="20000"/>
              </a:spcBef>
              <a:buClr>
                <a:schemeClr val="bg2"/>
              </a:buClr>
              <a:buFontTx/>
              <a:buChar char="•"/>
            </a:pPr>
            <a:r>
              <a:rPr kumimoji="0" lang="en-US" sz="2400" b="1" i="0" u="none" strike="noStrike" kern="0" cap="none" spc="0" normalizeH="0" baseline="0" noProof="0" smtClean="0">
                <a:ln>
                  <a:noFill/>
                </a:ln>
                <a:solidFill>
                  <a:schemeClr val="tx1"/>
                </a:solidFill>
                <a:effectLst/>
                <a:uLnTx/>
                <a:uFillTx/>
                <a:latin typeface="+mj-lt"/>
                <a:cs typeface="Arial" pitchFamily="34" charset="0"/>
              </a:rPr>
              <a:t>Governs current</a:t>
            </a:r>
            <a:r>
              <a:rPr kumimoji="0" lang="en-US" sz="2400" b="1" i="0" u="none" strike="noStrike" kern="0" cap="none" spc="0" normalizeH="0" noProof="0" smtClean="0">
                <a:ln>
                  <a:noFill/>
                </a:ln>
                <a:solidFill>
                  <a:schemeClr val="tx1"/>
                </a:solidFill>
                <a:effectLst/>
                <a:uLnTx/>
                <a:uFillTx/>
                <a:latin typeface="+mj-lt"/>
                <a:cs typeface="Arial" pitchFamily="34" charset="0"/>
              </a:rPr>
              <a:t> clients</a:t>
            </a:r>
          </a:p>
          <a:p>
            <a:pPr marL="800100" lvl="1" indent="-342900">
              <a:spcBef>
                <a:spcPct val="20000"/>
              </a:spcBef>
              <a:buClr>
                <a:schemeClr val="bg2"/>
              </a:buClr>
              <a:buFontTx/>
              <a:buChar char="•"/>
            </a:pPr>
            <a:r>
              <a:rPr lang="en-US" sz="2400" kern="0" noProof="0" smtClean="0">
                <a:latin typeface="+mj-lt"/>
                <a:cs typeface="Arial" pitchFamily="34" charset="0"/>
              </a:rPr>
              <a:t>Can’t represent if directly adverse to each other</a:t>
            </a:r>
          </a:p>
          <a:p>
            <a:pPr marL="1257300" lvl="2" indent="-342900">
              <a:spcBef>
                <a:spcPct val="20000"/>
              </a:spcBef>
              <a:buClr>
                <a:schemeClr val="bg2"/>
              </a:buClr>
              <a:buFontTx/>
              <a:buChar char="•"/>
            </a:pPr>
            <a:r>
              <a:rPr lang="en-US" sz="2400" kern="0" noProof="0" smtClean="0">
                <a:latin typeface="+mj-lt"/>
                <a:cs typeface="Arial" pitchFamily="34" charset="0"/>
              </a:rPr>
              <a:t>Driver &amp; passenger often creates issues</a:t>
            </a:r>
          </a:p>
          <a:p>
            <a:pPr marL="800100" lvl="1" indent="-342900">
              <a:spcBef>
                <a:spcPct val="20000"/>
              </a:spcBef>
              <a:buClr>
                <a:schemeClr val="bg2"/>
              </a:buClr>
              <a:buFontTx/>
              <a:buChar char="•"/>
            </a:pPr>
            <a:r>
              <a:rPr kumimoji="0" lang="en-US" sz="2400" b="0" i="0" u="none" strike="noStrike" kern="0" cap="none" spc="0" normalizeH="0" baseline="0" smtClean="0">
                <a:ln>
                  <a:noFill/>
                </a:ln>
                <a:solidFill>
                  <a:schemeClr val="tx1"/>
                </a:solidFill>
                <a:effectLst/>
                <a:uLnTx/>
                <a:uFillTx/>
                <a:latin typeface="+mj-lt"/>
                <a:cs typeface="Arial" pitchFamily="34" charset="0"/>
              </a:rPr>
              <a:t>Can’t represent</a:t>
            </a:r>
            <a:r>
              <a:rPr kumimoji="0" lang="en-US" sz="2400" b="0" i="0" u="none" strike="noStrike" kern="0" cap="none" spc="0" normalizeH="0" smtClean="0">
                <a:ln>
                  <a:noFill/>
                </a:ln>
                <a:solidFill>
                  <a:schemeClr val="tx1"/>
                </a:solidFill>
                <a:effectLst/>
                <a:uLnTx/>
                <a:uFillTx/>
                <a:latin typeface="+mj-lt"/>
                <a:cs typeface="Arial" pitchFamily="34" charset="0"/>
              </a:rPr>
              <a:t> if significant risk your duties to someone else or own </a:t>
            </a:r>
            <a:r>
              <a:rPr kumimoji="0" lang="en-US" sz="2400" b="1" i="0" u="none" strike="noStrike" kern="0" cap="none" spc="0" normalizeH="0" smtClean="0">
                <a:ln>
                  <a:noFill/>
                </a:ln>
                <a:solidFill>
                  <a:schemeClr val="tx1"/>
                </a:solidFill>
                <a:effectLst/>
                <a:uLnTx/>
                <a:uFillTx/>
                <a:latin typeface="+mj-lt"/>
                <a:cs typeface="Arial" pitchFamily="34" charset="0"/>
              </a:rPr>
              <a:t>personal interest</a:t>
            </a:r>
            <a:r>
              <a:rPr kumimoji="0" lang="en-US" sz="2400" i="0" u="none" strike="noStrike" kern="0" cap="none" spc="0" normalizeH="0" smtClean="0">
                <a:ln>
                  <a:noFill/>
                </a:ln>
                <a:solidFill>
                  <a:schemeClr val="tx1"/>
                </a:solidFill>
                <a:effectLst/>
                <a:uLnTx/>
                <a:uFillTx/>
                <a:latin typeface="+mj-lt"/>
                <a:cs typeface="Arial" pitchFamily="34" charset="0"/>
              </a:rPr>
              <a:t> would risk materially limiting the representation</a:t>
            </a:r>
            <a:endParaRPr kumimoji="0" lang="en-US" sz="2400" b="0" i="0" u="none" strike="noStrike" kern="0" cap="none" spc="0" normalizeH="0" baseline="0" smtClean="0">
              <a:ln>
                <a:noFill/>
              </a:ln>
              <a:solidFill>
                <a:schemeClr val="tx1"/>
              </a:solidFill>
              <a:effectLst/>
              <a:uLnTx/>
              <a:uFillTx/>
              <a:latin typeface="+mj-lt"/>
              <a:cs typeface="Arial" pitchFamily="34" charset="0"/>
            </a:endParaRPr>
          </a:p>
          <a:p>
            <a:pPr marL="800100" lvl="1" indent="-342900">
              <a:spcBef>
                <a:spcPct val="20000"/>
              </a:spcBef>
              <a:buClr>
                <a:schemeClr val="bg2"/>
              </a:buClr>
              <a:buFontTx/>
              <a:buChar char="•"/>
            </a:pPr>
            <a:r>
              <a:rPr kumimoji="0" lang="en-US" sz="2400" b="0" i="0" u="none" strike="noStrike" kern="0" cap="none" spc="0" normalizeH="0" baseline="0" smtClean="0">
                <a:ln>
                  <a:noFill/>
                </a:ln>
                <a:solidFill>
                  <a:schemeClr val="tx1"/>
                </a:solidFill>
                <a:effectLst/>
                <a:uLnTx/>
                <a:uFillTx/>
                <a:latin typeface="+mj-lt"/>
                <a:cs typeface="Arial" pitchFamily="34" charset="0"/>
              </a:rPr>
              <a:t>Waiver of conflict?</a:t>
            </a:r>
          </a:p>
          <a:p>
            <a:pPr marL="1257300" lvl="2" indent="-342900">
              <a:spcBef>
                <a:spcPct val="20000"/>
              </a:spcBef>
              <a:buClr>
                <a:schemeClr val="bg2"/>
              </a:buClr>
              <a:buFontTx/>
              <a:buChar char="•"/>
            </a:pPr>
            <a:r>
              <a:rPr lang="en-US" sz="2400" kern="0" noProof="0" smtClean="0">
                <a:latin typeface="+mj-lt"/>
                <a:cs typeface="Arial" pitchFamily="34" charset="0"/>
              </a:rPr>
              <a:t>Only if you’ll still be able to properly represent each client and there’s not a claim by one client against the other in the same case</a:t>
            </a:r>
            <a:endParaRPr kumimoji="0" lang="en-US" sz="2400" b="0" i="0" u="none" strike="noStrike" kern="0" cap="none" spc="0" normalizeH="0" baseline="0" noProof="0" smtClean="0">
              <a:ln>
                <a:noFill/>
              </a:ln>
              <a:solidFill>
                <a:schemeClr val="tx1"/>
              </a:solidFill>
              <a:effectLst/>
              <a:uLnTx/>
              <a:uFillTx/>
              <a:latin typeface="+mj-lt"/>
              <a:cs typeface="Arial" pitchFamily="34" charset="0"/>
            </a:endParaRPr>
          </a:p>
        </p:txBody>
      </p:sp>
    </p:spTree>
  </p:cSld>
  <p:clrMapOvr>
    <a:overrideClrMapping bg1="lt1" tx1="dk1" bg2="lt2" tx2="dk2" accent1="accent1" accent2="accent2" accent3="accent3" accent4="accent4" accent5="accent5" accent6="accent6" hlink="hlink" folHlink="folHlink"/>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1026"/>
  <p:tag name="AS_OS" val="Microsoft Windows NT 6.1.7601 Service Pack 1"/>
  <p:tag name="AS_RELEASE_DATE" val="2016.06.03"/>
  <p:tag name="AS_TITLE" val="Aspose.Slides for .NET 4.0"/>
  <p:tag name="AS_VERSION" val="16.5.0.0"/>
</p:tagLst>
</file>

<file path=ppt/theme/theme1.xml><?xml version="1.0" encoding="utf-8"?>
<a:theme xmlns:a="http://schemas.openxmlformats.org/drawingml/2006/main" name="SBA powerpoint template">
  <a:themeElements>
    <a:clrScheme name="SB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BA">
      <a:majorFont>
        <a:latin typeface="Garamond"/>
        <a:ea typeface="Arial"/>
        <a:cs typeface="Arial"/>
      </a:majorFont>
      <a:minorFont>
        <a:latin typeface="Garamond"/>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extraClrScheme>
      <a:clrScheme name="SB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B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B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B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B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B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B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B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B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B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B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B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ppt/theme/themeOverride1.xml><?xml version="1.0" encoding="utf-8"?>
<a:themeOverride xmlns:a="http://schemas.openxmlformats.org/drawingml/2006/main">
  <a:clrScheme name="SB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10.xml><?xml version="1.0" encoding="utf-8"?>
<a:themeOverride xmlns:a="http://schemas.openxmlformats.org/drawingml/2006/main">
  <a:clrScheme name="SB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2.xml><?xml version="1.0" encoding="utf-8"?>
<a:themeOverride xmlns:a="http://schemas.openxmlformats.org/drawingml/2006/main">
  <a:clrScheme name="SB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3.xml><?xml version="1.0" encoding="utf-8"?>
<a:themeOverride xmlns:a="http://schemas.openxmlformats.org/drawingml/2006/main">
  <a:clrScheme name="SB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4.xml><?xml version="1.0" encoding="utf-8"?>
<a:themeOverride xmlns:a="http://schemas.openxmlformats.org/drawingml/2006/main">
  <a:clrScheme name="SB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5.xml><?xml version="1.0" encoding="utf-8"?>
<a:themeOverride xmlns:a="http://schemas.openxmlformats.org/drawingml/2006/main">
  <a:clrScheme name="SB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6.xml><?xml version="1.0" encoding="utf-8"?>
<a:themeOverride xmlns:a="http://schemas.openxmlformats.org/drawingml/2006/main">
  <a:clrScheme name="SB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7.xml><?xml version="1.0" encoding="utf-8"?>
<a:themeOverride xmlns:a="http://schemas.openxmlformats.org/drawingml/2006/main">
  <a:clrScheme name="SB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8.xml><?xml version="1.0" encoding="utf-8"?>
<a:themeOverride xmlns:a="http://schemas.openxmlformats.org/drawingml/2006/main">
  <a:clrScheme name="SB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9.xml><?xml version="1.0" encoding="utf-8"?>
<a:themeOverride xmlns:a="http://schemas.openxmlformats.org/drawingml/2006/main">
  <a:clrScheme name="SB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otalTime>0</TotalTime>
  <Words>952</Words>
  <Application>Microsoft Office PowerPoint</Application>
  <PresentationFormat>On-screen Show (4:3)</PresentationFormat>
  <Paragraphs>110</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Algerian</vt:lpstr>
      <vt:lpstr>Arial</vt:lpstr>
      <vt:lpstr>Calibri</vt:lpstr>
      <vt:lpstr>Garamond</vt:lpstr>
      <vt:lpstr>Times New Roman</vt:lpstr>
      <vt:lpstr>SBA powerpoint template</vt:lpstr>
      <vt:lpstr>Conflicts of Interest and Other Ethical Pitfalls</vt:lpstr>
      <vt:lpstr>Who is Complaining?</vt:lpstr>
      <vt:lpstr>What are they complaining about?</vt:lpstr>
      <vt:lpstr>What areas generate charges?</vt:lpstr>
      <vt:lpstr>Conflicts of Interest</vt:lpstr>
      <vt:lpstr>Conflicts of Interest</vt:lpstr>
      <vt:lpstr>Conflicts of Interest</vt:lpstr>
      <vt:lpstr>Conflicts of Interest</vt:lpstr>
      <vt:lpstr>Conflicts of Interest</vt:lpstr>
      <vt:lpstr>Conflicts of Interest</vt:lpstr>
      <vt:lpstr>“Informed Consent” &amp; “Confirmed in Writing”</vt:lpstr>
      <vt:lpstr>In re Stanley, PDJ 2016-9059</vt:lpstr>
      <vt:lpstr>Sanction</vt:lpstr>
      <vt:lpstr>Where To Get Help?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cp:lastPrinted>2017-04-11T23:25:12Z</cp:lastPrinted>
  <dcterms:created xsi:type="dcterms:W3CDTF">2017-04-11T23:25:12Z</dcterms:created>
  <dcterms:modified xsi:type="dcterms:W3CDTF">2017-04-12T00:52:00Z</dcterms:modified>
</cp:coreProperties>
</file>