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3" r:id="rId3"/>
    <p:sldId id="264" r:id="rId4"/>
    <p:sldId id="266" r:id="rId5"/>
    <p:sldId id="267" r:id="rId6"/>
    <p:sldId id="268" r:id="rId7"/>
    <p:sldId id="269" r:id="rId8"/>
    <p:sldId id="271" r:id="rId9"/>
    <p:sldId id="272" r:id="rId10"/>
    <p:sldId id="270" r:id="rId11"/>
    <p:sldId id="274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A668C8B-64E3-4AB3-B071-79829FC58CE5}">
          <p14:sldIdLst>
            <p14:sldId id="256"/>
            <p14:sldId id="263"/>
            <p14:sldId id="264"/>
            <p14:sldId id="266"/>
            <p14:sldId id="267"/>
            <p14:sldId id="268"/>
            <p14:sldId id="269"/>
            <p14:sldId id="271"/>
          </p14:sldIdLst>
        </p14:section>
        <p14:section name="Untitled Section" id="{B8345A29-E636-46DD-BA16-B71DFF060131}">
          <p14:sldIdLst>
            <p14:sldId id="272"/>
            <p14:sldId id="270"/>
            <p14:sldId id="274"/>
          </p14:sldIdLst>
        </p14:section>
        <p14:section name="Untitled Section" id="{78A33EBE-C5D6-483F-A2C2-6353502986AA}">
          <p14:sldIdLst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2" autoAdjust="0"/>
    <p:restoredTop sz="94705" autoAdjust="0"/>
  </p:normalViewPr>
  <p:slideViewPr>
    <p:cSldViewPr>
      <p:cViewPr varScale="1">
        <p:scale>
          <a:sx n="86" d="100"/>
          <a:sy n="86" d="100"/>
        </p:scale>
        <p:origin x="-922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6"/>
    </p:cViewPr>
  </p:sorterViewPr>
  <p:notesViewPr>
    <p:cSldViewPr>
      <p:cViewPr varScale="1">
        <p:scale>
          <a:sx n="65" d="100"/>
          <a:sy n="65" d="100"/>
        </p:scale>
        <p:origin x="-2054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ACCA5-C1AF-4F1C-80A3-697E395154B8}" type="datetimeFigureOut">
              <a:rPr lang="es-MX" smtClean="0"/>
              <a:t>20/03/2017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A512D-265A-4D18-B844-FD9863A534D5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52978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6A60F-735F-47A5-9D67-948E80216A83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811E0-C7FB-4084-ADEA-7B654562F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100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6811E0-C7FB-4084-ADEA-7B654562FEC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158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8513" y="2779776"/>
            <a:ext cx="4206240" cy="146304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lang="en-US"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8513" y="4572000"/>
            <a:ext cx="5486400" cy="2286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>
              <a:buFontTx/>
              <a:buNone/>
              <a:defRPr lang="en-US" sz="1600"/>
            </a:lvl1pPr>
          </a:lstStyle>
          <a:p>
            <a:pPr marL="0" lvl="0" indent="0">
              <a:spcBef>
                <a:spcPts val="0"/>
              </a:spcBef>
              <a:spcAft>
                <a:spcPts val="1200"/>
              </a:spcAft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87399" y="2784475"/>
            <a:ext cx="4142232" cy="69850"/>
          </a:xfrm>
          <a:prstGeom prst="rect">
            <a:avLst/>
          </a:prstGeom>
          <a:solidFill>
            <a:srgbClr val="0097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3"/>
          </p:nvPr>
        </p:nvSpPr>
        <p:spPr>
          <a:xfrm>
            <a:off x="779462" y="6498945"/>
            <a:ext cx="2895600" cy="2365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87400" y="0"/>
            <a:ext cx="4142232" cy="415925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" name="Picture 11" descr="Steptoe_Logo_RGB_7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9600" y="5983288"/>
            <a:ext cx="16732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787399" y="6735763"/>
            <a:ext cx="4142232" cy="122237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87399" y="2784475"/>
            <a:ext cx="4142232" cy="69850"/>
          </a:xfrm>
          <a:prstGeom prst="rect">
            <a:avLst/>
          </a:prstGeom>
          <a:solidFill>
            <a:srgbClr val="0097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87400" y="0"/>
            <a:ext cx="4142232" cy="415925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87399" y="6735763"/>
            <a:ext cx="4142232" cy="122237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99" y="508666"/>
            <a:ext cx="4142231" cy="2190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2077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1121283"/>
            <a:ext cx="7581901" cy="4294187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5763" y="6501384"/>
            <a:ext cx="752475" cy="234099"/>
          </a:xfrm>
          <a:prstGeom prst="rect">
            <a:avLst/>
          </a:prstGeom>
        </p:spPr>
        <p:txBody>
          <a:bodyPr lIns="0" tIns="0" rIns="0" bIns="0" anchor="t"/>
          <a:lstStyle>
            <a:lvl1pPr algn="ctr" defTabSz="457200" rtl="0" fontAlgn="auto">
              <a:spcBef>
                <a:spcPts val="0"/>
              </a:spcBef>
              <a:spcAft>
                <a:spcPts val="0"/>
              </a:spcAft>
              <a:defRPr lang="en-US" sz="900" kern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" charset="0"/>
              </a:defRPr>
            </a:lvl1pPr>
          </a:lstStyle>
          <a:p>
            <a:fld id="{1E420FE2-FBA0-4D8E-9F00-E873AF4B75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19456"/>
            <a:ext cx="7897812" cy="554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121283"/>
            <a:ext cx="3566160" cy="45132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24" y="1121283"/>
            <a:ext cx="3566160" cy="45132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5763" y="6501384"/>
            <a:ext cx="752475" cy="234099"/>
          </a:xfrm>
          <a:prstGeom prst="rect">
            <a:avLst/>
          </a:prstGeom>
        </p:spPr>
        <p:txBody>
          <a:bodyPr lIns="0" tIns="0" rIns="0" bIns="0" anchor="t"/>
          <a:lstStyle>
            <a:lvl1pPr algn="ctr" defTabSz="457200" rtl="0" fontAlgn="auto">
              <a:spcBef>
                <a:spcPts val="0"/>
              </a:spcBef>
              <a:spcAft>
                <a:spcPts val="0"/>
              </a:spcAft>
              <a:defRPr lang="en-US" sz="900" kern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" charset="0"/>
              </a:defRPr>
            </a:lvl1pPr>
          </a:lstStyle>
          <a:p>
            <a:fld id="{1E420FE2-FBA0-4D8E-9F00-E873AF4B75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106489"/>
            <a:ext cx="3566161" cy="531812"/>
          </a:xfrm>
        </p:spPr>
        <p:txBody>
          <a:bodyPr anchor="t"/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0124" y="1106489"/>
            <a:ext cx="3566160" cy="531812"/>
          </a:xfrm>
        </p:spPr>
        <p:txBody>
          <a:bodyPr anchor="t"/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5763" y="6501384"/>
            <a:ext cx="752475" cy="234099"/>
          </a:xfrm>
          <a:prstGeom prst="rect">
            <a:avLst/>
          </a:prstGeom>
        </p:spPr>
        <p:txBody>
          <a:bodyPr lIns="0" tIns="0" rIns="0" bIns="0" anchor="t"/>
          <a:lstStyle>
            <a:lvl1pPr algn="ctr" defTabSz="457200" rtl="0" fontAlgn="auto">
              <a:spcBef>
                <a:spcPts val="0"/>
              </a:spcBef>
              <a:spcAft>
                <a:spcPts val="0"/>
              </a:spcAft>
              <a:defRPr lang="en-US" sz="900" kern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" charset="0"/>
              </a:defRPr>
            </a:lvl1pPr>
          </a:lstStyle>
          <a:p>
            <a:fld id="{1E420FE2-FBA0-4D8E-9F00-E873AF4B75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779463" y="1638301"/>
            <a:ext cx="3566160" cy="3981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14"/>
          </p:nvPr>
        </p:nvSpPr>
        <p:spPr>
          <a:xfrm>
            <a:off x="4810124" y="1638301"/>
            <a:ext cx="3566160" cy="3981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5763" y="6501384"/>
            <a:ext cx="752475" cy="234099"/>
          </a:xfrm>
          <a:prstGeom prst="rect">
            <a:avLst/>
          </a:prstGeom>
        </p:spPr>
        <p:txBody>
          <a:bodyPr lIns="0" tIns="0" rIns="0" bIns="0" anchor="t"/>
          <a:lstStyle>
            <a:lvl1pPr algn="ctr" defTabSz="457200" rtl="0" fontAlgn="auto">
              <a:spcBef>
                <a:spcPts val="0"/>
              </a:spcBef>
              <a:spcAft>
                <a:spcPts val="0"/>
              </a:spcAft>
              <a:defRPr lang="en-US" sz="900" kern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" charset="0"/>
              </a:defRPr>
            </a:lvl1pPr>
          </a:lstStyle>
          <a:p>
            <a:fld id="{1E420FE2-FBA0-4D8E-9F00-E873AF4B75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5763" y="6501384"/>
            <a:ext cx="752475" cy="234099"/>
          </a:xfrm>
          <a:prstGeom prst="rect">
            <a:avLst/>
          </a:prstGeom>
        </p:spPr>
        <p:txBody>
          <a:bodyPr lIns="0" tIns="0" rIns="0" bIns="0" anchor="t"/>
          <a:lstStyle>
            <a:lvl1pPr algn="ctr" defTabSz="457200" rtl="0" fontAlgn="auto">
              <a:spcBef>
                <a:spcPts val="0"/>
              </a:spcBef>
              <a:spcAft>
                <a:spcPts val="0"/>
              </a:spcAft>
              <a:defRPr lang="en-US" sz="900" kern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" charset="0"/>
              </a:defRPr>
            </a:lvl1pPr>
          </a:lstStyle>
          <a:p>
            <a:fld id="{1E420FE2-FBA0-4D8E-9F00-E873AF4B75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22238"/>
          </a:xfrm>
          <a:prstGeom prst="rect">
            <a:avLst/>
          </a:prstGeom>
          <a:solidFill>
            <a:srgbClr val="971B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6035675"/>
            <a:ext cx="9144000" cy="26988"/>
          </a:xfrm>
          <a:prstGeom prst="rect">
            <a:avLst/>
          </a:prstGeom>
          <a:solidFill>
            <a:srgbClr val="007680"/>
          </a:solidFill>
          <a:ln>
            <a:solidFill>
              <a:srgbClr val="0097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79463" y="217487"/>
            <a:ext cx="789781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79462" y="1119190"/>
            <a:ext cx="7907337" cy="4873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9462" y="6498945"/>
            <a:ext cx="2895600" cy="236538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lang="en-US" sz="900" kern="1200" dirty="0">
                <a:solidFill>
                  <a:srgbClr val="000000"/>
                </a:solidFill>
                <a:latin typeface="+mn-lt"/>
                <a:ea typeface="Arial Unicode MS" pitchFamily="34" charset="-128"/>
                <a:cs typeface="Arial" charset="0"/>
              </a:defRPr>
            </a:lvl1pPr>
          </a:lstStyle>
          <a:p>
            <a:endParaRPr lang="en-US" dirty="0"/>
          </a:p>
        </p:txBody>
      </p:sp>
      <p:pic>
        <p:nvPicPr>
          <p:cNvPr id="5" name="Picture 10" descr="Steptoe_Logo_RGB_72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46975" y="6197600"/>
            <a:ext cx="1085850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600" b="1" kern="1200">
          <a:solidFill>
            <a:schemeClr val="tx2"/>
          </a:solidFill>
          <a:latin typeface="+mj-lt"/>
          <a:ea typeface="Arial Unicode MS" pitchFamily="34" charset="-128"/>
          <a:cs typeface="Arial Unicode MS" pitchFamily="34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Arial Unicode MS" pitchFamily="34" charset="-128"/>
          <a:cs typeface="Arial Unicode MS" pitchFamily="34" charset="-128"/>
        </a:defRPr>
      </a:lvl1pPr>
      <a:lvl2pPr marL="457200" indent="-228600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kern="1200">
          <a:solidFill>
            <a:schemeClr val="tx1"/>
          </a:solidFill>
          <a:latin typeface="+mn-lt"/>
          <a:ea typeface="Arial Unicode MS" pitchFamily="34" charset="-128"/>
          <a:cs typeface="+mn-cs"/>
        </a:defRPr>
      </a:lvl2pPr>
      <a:lvl3pPr marL="685800" indent="-228600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Arial Unicode MS" pitchFamily="34" charset="-128"/>
          <a:cs typeface="Arial Unicode MS" pitchFamily="34" charset="-128"/>
        </a:defRPr>
      </a:lvl3pPr>
      <a:lvl4pPr marL="914400" indent="-228600" algn="l" defTabSz="457200" rtl="0" eaLnBrk="1" fontAlgn="base" hangingPunct="1">
        <a:spcBef>
          <a:spcPct val="20000"/>
        </a:spcBef>
        <a:spcAft>
          <a:spcPct val="0"/>
        </a:spcAft>
        <a:buClr>
          <a:schemeClr val="tx1">
            <a:lumMod val="50000"/>
            <a:lumOff val="50000"/>
          </a:schemeClr>
        </a:buClr>
        <a:buFont typeface="Arial" charset="0"/>
        <a:buChar char="–"/>
        <a:defRPr sz="1200" kern="1200">
          <a:solidFill>
            <a:schemeClr val="tx1"/>
          </a:solidFill>
          <a:latin typeface="+mn-lt"/>
          <a:ea typeface="Arial Unicode MS" pitchFamily="34" charset="-128"/>
          <a:cs typeface="Arial Unicode MS" pitchFamily="34" charset="-128"/>
        </a:defRPr>
      </a:lvl4pPr>
      <a:lvl5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chemeClr val="tx1">
            <a:lumMod val="50000"/>
            <a:lumOff val="50000"/>
          </a:schemeClr>
        </a:buClr>
        <a:buFont typeface="Arial" charset="0"/>
        <a:buChar char="»"/>
        <a:defRPr sz="1200" kern="1200">
          <a:solidFill>
            <a:schemeClr val="tx1"/>
          </a:solidFill>
          <a:latin typeface="+mn-lt"/>
          <a:ea typeface="Arial Unicode MS" pitchFamily="34" charset="-128"/>
          <a:cs typeface="Arial Unicode MS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8513" y="2779776"/>
            <a:ext cx="4840287" cy="2173224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Fair </a:t>
            </a:r>
            <a:r>
              <a:rPr lang="en-US" dirty="0"/>
              <a:t>Wages and Healthy </a:t>
            </a:r>
            <a:r>
              <a:rPr lang="en-US" dirty="0" smtClean="0"/>
              <a:t>Families </a:t>
            </a:r>
            <a:r>
              <a:rPr lang="en-US" dirty="0"/>
              <a:t>Act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/>
              <a:t>Proposition 206”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181600"/>
            <a:ext cx="5486400" cy="228600"/>
          </a:xfrm>
        </p:spPr>
        <p:txBody>
          <a:bodyPr/>
          <a:lstStyle/>
          <a:p>
            <a:r>
              <a:rPr lang="en-US" dirty="0" smtClean="0"/>
              <a:t>Sophia Alonso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93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Consequences Of Noncompliance</a:t>
            </a:r>
            <a:endParaRPr lang="es-MX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action against an employee 90 days after the employee used sick pay creates a presumption the employer retaliated against the employee and violated the law </a:t>
            </a:r>
          </a:p>
          <a:p>
            <a:r>
              <a:rPr lang="en-US" dirty="0"/>
              <a:t>Presumption employer violated law if does not comply with record keeping requirements</a:t>
            </a:r>
          </a:p>
          <a:p>
            <a:r>
              <a:rPr lang="en-US" dirty="0"/>
              <a:t>Anyone can file a claim with the AZIC</a:t>
            </a:r>
          </a:p>
          <a:p>
            <a:r>
              <a:rPr lang="en-US" dirty="0"/>
              <a:t>Long statue of limitations </a:t>
            </a:r>
          </a:p>
          <a:p>
            <a:r>
              <a:rPr lang="en-US" dirty="0"/>
              <a:t>Treble damages/fines  </a:t>
            </a:r>
          </a:p>
          <a:p>
            <a:r>
              <a:rPr lang="en-US" dirty="0"/>
              <a:t>AZIC can inspect all your employee records during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investigation </a:t>
            </a:r>
            <a:endParaRPr lang="es-MX" dirty="0"/>
          </a:p>
          <a:p>
            <a:endParaRPr lang="es-MX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438400"/>
            <a:ext cx="21431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25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Consequences Of Noncompliance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 filing a complaint not required to exhaust administrative procedures</a:t>
            </a:r>
          </a:p>
          <a:p>
            <a:endParaRPr lang="en-US" dirty="0" smtClean="0"/>
          </a:p>
          <a:p>
            <a:r>
              <a:rPr lang="en-US" dirty="0" smtClean="0"/>
              <a:t>A private party or law enforcement agency can file a civil action in court and get attorney’s fees</a:t>
            </a:r>
          </a:p>
          <a:p>
            <a:endParaRPr lang="en-US" dirty="0" smtClean="0"/>
          </a:p>
          <a:p>
            <a:r>
              <a:rPr lang="en-US" dirty="0" smtClean="0"/>
              <a:t>Subject to civil penalties </a:t>
            </a:r>
          </a:p>
          <a:p>
            <a:pPr lvl="1"/>
            <a:r>
              <a:rPr lang="en-US" dirty="0" smtClean="0"/>
              <a:t>At least $250 for a first violation </a:t>
            </a:r>
          </a:p>
          <a:p>
            <a:pPr lvl="1"/>
            <a:r>
              <a:rPr lang="en-US" dirty="0" smtClean="0"/>
              <a:t>At least $1,000 for subsequent or willful violation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01851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s-MX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Sophia Alonso </a:t>
            </a:r>
            <a:endParaRPr lang="es-MX" dirty="0" smtClean="0"/>
          </a:p>
          <a:p>
            <a:r>
              <a:rPr lang="en-US" dirty="0" smtClean="0"/>
              <a:t>Work phone:  (602) 257 – 5232</a:t>
            </a:r>
          </a:p>
          <a:p>
            <a:r>
              <a:rPr lang="en-US" dirty="0" smtClean="0"/>
              <a:t>Email:  salonso@steptoe.com</a:t>
            </a:r>
          </a:p>
        </p:txBody>
      </p:sp>
    </p:spTree>
    <p:extLst>
      <p:ext uri="{BB962C8B-B14F-4D97-AF65-F5344CB8AC3E}">
        <p14:creationId xmlns:p14="http://schemas.microsoft.com/office/powerpoint/2010/main" val="339124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Background 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79462" y="1121283"/>
            <a:ext cx="7581901" cy="4593717"/>
          </a:xfrm>
        </p:spPr>
        <p:txBody>
          <a:bodyPr/>
          <a:lstStyle/>
          <a:p>
            <a:r>
              <a:rPr lang="en-US" dirty="0"/>
              <a:t>November 8, 2016 </a:t>
            </a:r>
            <a:r>
              <a:rPr lang="en-US" dirty="0" smtClean="0"/>
              <a:t> - Prop 206 on the ballot</a:t>
            </a:r>
          </a:p>
          <a:p>
            <a:endParaRPr lang="en-US" dirty="0" smtClean="0"/>
          </a:p>
          <a:p>
            <a:r>
              <a:rPr lang="en-US" dirty="0" smtClean="0"/>
              <a:t>Approved by 58.33% of voters </a:t>
            </a:r>
          </a:p>
          <a:p>
            <a:endParaRPr lang="en-US" dirty="0" smtClean="0"/>
          </a:p>
          <a:p>
            <a:r>
              <a:rPr lang="en-US" dirty="0" smtClean="0"/>
              <a:t>December 2016 - Business groups challenged Prop 206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March 14, 2017 - Arizona Supreme Court unanimously upheld Prop 206</a:t>
            </a:r>
          </a:p>
          <a:p>
            <a:endParaRPr lang="en-US" dirty="0"/>
          </a:p>
          <a:p>
            <a:r>
              <a:rPr lang="en-US" u="sng" dirty="0" smtClean="0"/>
              <a:t>2 Components </a:t>
            </a:r>
          </a:p>
          <a:p>
            <a:pPr lvl="2"/>
            <a:r>
              <a:rPr lang="en-US" dirty="0" smtClean="0"/>
              <a:t>Paid sick leave </a:t>
            </a:r>
          </a:p>
          <a:p>
            <a:pPr lvl="2"/>
            <a:r>
              <a:rPr lang="en-US" dirty="0" smtClean="0"/>
              <a:t>Minimum wage standards 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3915">
            <a:off x="6096000" y="1295400"/>
            <a:ext cx="24574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58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Minimum Wage Standards </a:t>
            </a:r>
            <a:endParaRPr lang="es-MX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621" y="1120775"/>
            <a:ext cx="5725584" cy="4294188"/>
          </a:xfrm>
        </p:spPr>
      </p:pic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1828800" y="5486400"/>
            <a:ext cx="5486400" cy="5334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                        </a:t>
            </a:r>
            <a:r>
              <a:rPr lang="en-US" b="1" dirty="0" smtClean="0"/>
              <a:t>January 1</a:t>
            </a:r>
            <a:r>
              <a:rPr lang="en-US" b="1" dirty="0"/>
              <a:t>, 2017 </a:t>
            </a:r>
            <a:r>
              <a:rPr lang="en-US" b="1" dirty="0" smtClean="0"/>
              <a:t>– January 1, 2020</a:t>
            </a:r>
            <a:endParaRPr lang="en-US" b="1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88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7240" y="274320"/>
            <a:ext cx="7897812" cy="533400"/>
          </a:xfrm>
        </p:spPr>
        <p:txBody>
          <a:bodyPr/>
          <a:lstStyle/>
          <a:p>
            <a:r>
              <a:rPr lang="en-US" sz="2800" dirty="0" smtClean="0"/>
              <a:t>Paid Sick Leave Basics 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762000"/>
            <a:ext cx="7962901" cy="4495800"/>
          </a:xfrm>
        </p:spPr>
        <p:txBody>
          <a:bodyPr/>
          <a:lstStyle/>
          <a:p>
            <a:pPr marL="228600" lvl="3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000" b="1" dirty="0" smtClean="0"/>
          </a:p>
          <a:p>
            <a:pPr marL="457200" lvl="3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000" b="1" dirty="0" smtClean="0"/>
              <a:t>Provide </a:t>
            </a:r>
            <a:r>
              <a:rPr lang="en-US" sz="2000" b="1" dirty="0"/>
              <a:t>a minimum of 1 hour paid sick leave </a:t>
            </a:r>
            <a:r>
              <a:rPr lang="en-US" sz="2000" b="1" dirty="0" smtClean="0"/>
              <a:t>for every </a:t>
            </a:r>
          </a:p>
          <a:p>
            <a:pPr marL="228600" lvl="3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30 </a:t>
            </a:r>
            <a:r>
              <a:rPr lang="en-US" sz="2000" b="1" dirty="0"/>
              <a:t>hours </a:t>
            </a:r>
            <a:r>
              <a:rPr lang="en-US" sz="2000" b="1" dirty="0" smtClean="0"/>
              <a:t>worked</a:t>
            </a:r>
            <a:endParaRPr lang="en-US" sz="2000" b="1" dirty="0"/>
          </a:p>
          <a:p>
            <a:pPr marL="457200" lvl="3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sz="2000" b="1" dirty="0" smtClean="0"/>
          </a:p>
          <a:p>
            <a:pPr marL="457200" lvl="3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000" b="1" dirty="0" smtClean="0"/>
              <a:t>Annual </a:t>
            </a:r>
            <a:r>
              <a:rPr lang="en-US" sz="2000" b="1" dirty="0"/>
              <a:t>requirements </a:t>
            </a:r>
            <a:endParaRPr lang="en-US" sz="2000" b="1" dirty="0" smtClean="0"/>
          </a:p>
          <a:p>
            <a:pPr marL="685800" lvl="4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1800" i="1" dirty="0" smtClean="0"/>
              <a:t>Less</a:t>
            </a:r>
            <a:r>
              <a:rPr lang="en-US" sz="1800" dirty="0" smtClean="0"/>
              <a:t> </a:t>
            </a:r>
            <a:r>
              <a:rPr lang="en-US" sz="1800" dirty="0"/>
              <a:t>than 15 employees – 24 </a:t>
            </a:r>
            <a:r>
              <a:rPr lang="en-US" sz="1800" dirty="0" smtClean="0"/>
              <a:t>hours a “year” </a:t>
            </a:r>
            <a:endParaRPr lang="en-US" sz="1800" dirty="0"/>
          </a:p>
          <a:p>
            <a:pPr marL="685800" lvl="4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1800" i="1" dirty="0"/>
              <a:t>More</a:t>
            </a:r>
            <a:r>
              <a:rPr lang="en-US" sz="1800" dirty="0"/>
              <a:t> than 15 employees – 40 hours a </a:t>
            </a:r>
            <a:r>
              <a:rPr lang="en-US" sz="1800" dirty="0" smtClean="0"/>
              <a:t>“year” </a:t>
            </a:r>
          </a:p>
          <a:p>
            <a:pPr marL="685800" lvl="4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1800" dirty="0" smtClean="0"/>
              <a:t>Carry over</a:t>
            </a:r>
          </a:p>
          <a:p>
            <a:pPr marL="457200" lvl="3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sz="2000" b="1" dirty="0" smtClean="0"/>
          </a:p>
          <a:p>
            <a:pPr marL="457200" lvl="3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000" b="1" dirty="0" smtClean="0"/>
              <a:t>Begin accruing on July </a:t>
            </a:r>
            <a:r>
              <a:rPr lang="en-US" sz="2000" b="1" dirty="0"/>
              <a:t>1, 2017 </a:t>
            </a:r>
            <a:endParaRPr lang="en-US" sz="2000" dirty="0"/>
          </a:p>
          <a:p>
            <a:pPr marL="457200" lvl="3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sz="2000" dirty="0" smtClean="0"/>
          </a:p>
          <a:p>
            <a:pPr marL="457200" lvl="3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000" dirty="0" smtClean="0"/>
              <a:t>New employees can wait </a:t>
            </a:r>
            <a:r>
              <a:rPr lang="en-US" sz="2000" u="sng" dirty="0" smtClean="0"/>
              <a:t>90</a:t>
            </a:r>
            <a:r>
              <a:rPr lang="en-US" sz="2000" dirty="0" smtClean="0"/>
              <a:t> days to use leave </a:t>
            </a:r>
          </a:p>
          <a:p>
            <a:pPr marL="457200" lvl="4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000" dirty="0" smtClean="0"/>
          </a:p>
          <a:p>
            <a:pPr marL="457200" lvl="4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000" b="1" dirty="0" smtClean="0"/>
          </a:p>
          <a:p>
            <a:pPr marL="685800" lvl="4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sz="2000" b="1" dirty="0" smtClean="0"/>
          </a:p>
          <a:p>
            <a:pPr marL="457200" lvl="3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sz="2000" dirty="0" smtClean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5212">
            <a:off x="7171481" y="3694149"/>
            <a:ext cx="1552575" cy="1835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6446">
            <a:off x="5943600" y="1676400"/>
            <a:ext cx="21431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97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Paid Sick Leave Basics </a:t>
            </a:r>
            <a:endParaRPr lang="es-MX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3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000" dirty="0" smtClean="0"/>
              <a:t>Employees entitled to paid sick leave </a:t>
            </a:r>
          </a:p>
          <a:p>
            <a:pPr marL="685800" lvl="4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1800" dirty="0" smtClean="0"/>
              <a:t>Full-time, part-time, temporary</a:t>
            </a:r>
          </a:p>
          <a:p>
            <a:pPr marL="457200" lvl="3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sz="2000" dirty="0" smtClean="0"/>
          </a:p>
          <a:p>
            <a:pPr marL="457200" lvl="3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000" dirty="0" smtClean="0"/>
              <a:t>Compensating sick leave </a:t>
            </a:r>
            <a:endParaRPr lang="en-US" sz="2000" b="1" dirty="0"/>
          </a:p>
          <a:p>
            <a:pPr marL="685800" lvl="4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s-MX" sz="1800" dirty="0" smtClean="0"/>
              <a:t>“Same </a:t>
            </a:r>
            <a:r>
              <a:rPr lang="es-MX" sz="1800" dirty="0"/>
              <a:t>hourly rate as hours </a:t>
            </a:r>
            <a:r>
              <a:rPr lang="es-MX" sz="1800" dirty="0" smtClean="0"/>
              <a:t>worked”</a:t>
            </a:r>
            <a:endParaRPr lang="es-MX" sz="1800" dirty="0"/>
          </a:p>
          <a:p>
            <a:pPr marL="685800" lvl="4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s-MX" sz="1800" dirty="0"/>
              <a:t>With the same benefits </a:t>
            </a:r>
          </a:p>
          <a:p>
            <a:pPr marL="685800" lvl="4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s-MX" sz="1800" dirty="0"/>
              <a:t>Including health care benefits </a:t>
            </a:r>
            <a:endParaRPr lang="es-MX" sz="1800" dirty="0" smtClean="0"/>
          </a:p>
          <a:p>
            <a:pPr marL="685800" lvl="4">
              <a:spcBef>
                <a:spcPts val="1200"/>
              </a:spcBef>
              <a:buFont typeface="Wingdings" pitchFamily="2" charset="2"/>
              <a:buChar char="§"/>
            </a:pPr>
            <a:endParaRPr lang="en-US" sz="1800" dirty="0"/>
          </a:p>
          <a:p>
            <a:r>
              <a:rPr lang="en-US" u="sng" dirty="0" smtClean="0"/>
              <a:t>Note</a:t>
            </a:r>
            <a:r>
              <a:rPr lang="en-US" dirty="0" smtClean="0"/>
              <a:t>:  Bonus, commission, tipped employees </a:t>
            </a:r>
          </a:p>
          <a:p>
            <a:r>
              <a:rPr lang="en-US" dirty="0" smtClean="0"/>
              <a:t>AZIC recommends “paid </a:t>
            </a:r>
            <a:r>
              <a:rPr lang="en-US" dirty="0"/>
              <a:t>sick time that is based on the average hourly rate for all wages (including commissions) paid during the previous 90 </a:t>
            </a:r>
            <a:r>
              <a:rPr lang="en-US" dirty="0" smtClean="0"/>
              <a:t>days.”</a:t>
            </a:r>
            <a:endParaRPr lang="es-MX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696">
            <a:off x="5713982" y="1989878"/>
            <a:ext cx="2515617" cy="2096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085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743200"/>
            <a:ext cx="39052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74320"/>
            <a:ext cx="7897812" cy="554037"/>
          </a:xfrm>
        </p:spPr>
        <p:txBody>
          <a:bodyPr/>
          <a:lstStyle/>
          <a:p>
            <a:r>
              <a:rPr lang="en-US" sz="2800" dirty="0" smtClean="0"/>
              <a:t>Other Requirements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6611937" cy="4288917"/>
          </a:xfrm>
        </p:spPr>
        <p:txBody>
          <a:bodyPr/>
          <a:lstStyle/>
          <a:p>
            <a:r>
              <a:rPr lang="en-US" sz="2000" dirty="0" smtClean="0"/>
              <a:t>Expanded use of sick days </a:t>
            </a:r>
          </a:p>
          <a:p>
            <a:pPr lvl="1">
              <a:spcBef>
                <a:spcPts val="1200"/>
              </a:spcBef>
              <a:tabLst>
                <a:tab pos="7486650" algn="l"/>
              </a:tabLst>
            </a:pPr>
            <a:r>
              <a:rPr lang="es-MX" sz="1800" dirty="0" smtClean="0"/>
              <a:t>Medical care, mental or</a:t>
            </a:r>
            <a:r>
              <a:rPr lang="es-MX" sz="1800" dirty="0"/>
              <a:t> </a:t>
            </a:r>
            <a:r>
              <a:rPr lang="es-MX" sz="1800" dirty="0" smtClean="0"/>
              <a:t>physical illness, injury or health condition of employee or family member of employee </a:t>
            </a:r>
          </a:p>
          <a:p>
            <a:pPr lvl="2">
              <a:spcBef>
                <a:spcPts val="1200"/>
              </a:spcBef>
              <a:tabLst>
                <a:tab pos="7486650" algn="l"/>
              </a:tabLst>
            </a:pPr>
            <a:r>
              <a:rPr lang="en-US" dirty="0" smtClean="0"/>
              <a:t>Family member of employee </a:t>
            </a:r>
          </a:p>
          <a:p>
            <a:pPr lvl="3">
              <a:spcBef>
                <a:spcPts val="1200"/>
              </a:spcBef>
              <a:tabLst>
                <a:tab pos="7486650" algn="l"/>
              </a:tabLst>
            </a:pPr>
            <a:r>
              <a:rPr lang="en-US" dirty="0" smtClean="0"/>
              <a:t>Child regardless of age, biological, adopted, stepchild</a:t>
            </a:r>
          </a:p>
          <a:p>
            <a:pPr lvl="3">
              <a:spcBef>
                <a:spcPts val="1200"/>
              </a:spcBef>
              <a:tabLst>
                <a:tab pos="7486650" algn="l"/>
              </a:tabLst>
            </a:pPr>
            <a:r>
              <a:rPr lang="en-US" dirty="0" smtClean="0"/>
              <a:t>Parent </a:t>
            </a:r>
          </a:p>
          <a:p>
            <a:pPr lvl="3">
              <a:spcBef>
                <a:spcPts val="1200"/>
              </a:spcBef>
              <a:tabLst>
                <a:tab pos="7486650" algn="l"/>
              </a:tabLst>
            </a:pPr>
            <a:r>
              <a:rPr lang="en-US" dirty="0" smtClean="0"/>
              <a:t>Person married to employee</a:t>
            </a:r>
          </a:p>
          <a:p>
            <a:pPr lvl="3">
              <a:spcBef>
                <a:spcPts val="1200"/>
              </a:spcBef>
              <a:tabLst>
                <a:tab pos="7486650" algn="l"/>
              </a:tabLst>
            </a:pPr>
            <a:r>
              <a:rPr lang="en-US" dirty="0" smtClean="0"/>
              <a:t>Grandparent, grandchild, sibling  </a:t>
            </a:r>
          </a:p>
          <a:p>
            <a:pPr lvl="3">
              <a:spcBef>
                <a:spcPts val="1200"/>
              </a:spcBef>
              <a:tabLst>
                <a:tab pos="7486650" algn="l"/>
              </a:tabLst>
            </a:pPr>
            <a:r>
              <a:rPr lang="en-US" dirty="0" smtClean="0"/>
              <a:t>“Any other individual related by blood or affinity”</a:t>
            </a:r>
            <a:endParaRPr lang="es-MX" sz="1800" dirty="0" smtClean="0"/>
          </a:p>
          <a:p>
            <a:pPr lvl="1">
              <a:spcBef>
                <a:spcPts val="1200"/>
              </a:spcBef>
            </a:pPr>
            <a:endParaRPr lang="es-MX" sz="1800" i="1" dirty="0" smtClean="0"/>
          </a:p>
          <a:p>
            <a:pPr lvl="1">
              <a:spcBef>
                <a:spcPts val="1200"/>
              </a:spcBef>
            </a:pPr>
            <a:r>
              <a:rPr lang="es-MX" sz="1800" i="1" dirty="0" smtClean="0"/>
              <a:t>Domestic violence </a:t>
            </a:r>
            <a:r>
              <a:rPr lang="es-MX" sz="1800" dirty="0" smtClean="0"/>
              <a:t>involving the employee or a family member </a:t>
            </a:r>
            <a:endParaRPr lang="es-MX" sz="1800" dirty="0"/>
          </a:p>
          <a:p>
            <a:pPr lvl="1">
              <a:spcBef>
                <a:spcPts val="1200"/>
              </a:spcBef>
            </a:pPr>
            <a:r>
              <a:rPr lang="es-MX" sz="1800" dirty="0" smtClean="0"/>
              <a:t>Public health emergency </a:t>
            </a:r>
            <a:endParaRPr lang="en-US" sz="1800" dirty="0" smtClean="0"/>
          </a:p>
          <a:p>
            <a:pPr marL="2743200" lvl="6" indent="0">
              <a:buNone/>
            </a:pPr>
            <a:endParaRPr lang="en-US" dirty="0" smtClean="0"/>
          </a:p>
          <a:p>
            <a:pPr lvl="6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30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74320"/>
            <a:ext cx="7897812" cy="554037"/>
          </a:xfrm>
        </p:spPr>
        <p:txBody>
          <a:bodyPr/>
          <a:lstStyle/>
          <a:p>
            <a:r>
              <a:rPr lang="en-US" sz="2800" dirty="0" smtClean="0"/>
              <a:t>Must Revise Policies </a:t>
            </a:r>
            <a:r>
              <a:rPr lang="en-US" sz="2800" dirty="0" smtClean="0"/>
              <a:t>and Procedures 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056" y="914400"/>
            <a:ext cx="7581901" cy="4294187"/>
          </a:xfrm>
        </p:spPr>
        <p:txBody>
          <a:bodyPr/>
          <a:lstStyle/>
          <a:p>
            <a:pPr marL="2743200" lvl="6" indent="0">
              <a:spcBef>
                <a:spcPts val="1200"/>
              </a:spcBef>
              <a:buNone/>
            </a:pPr>
            <a:endParaRPr lang="en-US" dirty="0"/>
          </a:p>
          <a:p>
            <a:pPr lvl="6">
              <a:spcBef>
                <a:spcPts val="1200"/>
              </a:spcBef>
            </a:pPr>
            <a:r>
              <a:rPr lang="en-US" dirty="0" smtClean="0"/>
              <a:t>Cannot require employee find a </a:t>
            </a:r>
            <a:r>
              <a:rPr lang="en-US" u="sng" dirty="0" smtClean="0"/>
              <a:t>replacement</a:t>
            </a:r>
            <a:r>
              <a:rPr lang="en-US" dirty="0" smtClean="0"/>
              <a:t> </a:t>
            </a:r>
            <a:r>
              <a:rPr lang="en-US" dirty="0"/>
              <a:t>worker </a:t>
            </a:r>
            <a:r>
              <a:rPr lang="en-US" dirty="0" smtClean="0"/>
              <a:t>as a condition for approving time off </a:t>
            </a:r>
          </a:p>
          <a:p>
            <a:pPr lvl="6">
              <a:spcBef>
                <a:spcPts val="1200"/>
              </a:spcBef>
            </a:pPr>
            <a:r>
              <a:rPr lang="en-US" dirty="0" smtClean="0"/>
              <a:t>Cannot </a:t>
            </a:r>
            <a:r>
              <a:rPr lang="en-US" u="sng" dirty="0" smtClean="0"/>
              <a:t>contract around</a:t>
            </a:r>
            <a:r>
              <a:rPr lang="en-US" dirty="0" smtClean="0"/>
              <a:t> paid sick </a:t>
            </a:r>
            <a:r>
              <a:rPr lang="en-US" dirty="0" smtClean="0"/>
              <a:t>leave</a:t>
            </a:r>
            <a:endParaRPr lang="en-US" dirty="0" smtClean="0"/>
          </a:p>
          <a:p>
            <a:pPr lvl="6">
              <a:spcBef>
                <a:spcPts val="1200"/>
              </a:spcBef>
            </a:pPr>
            <a:r>
              <a:rPr lang="en-US" dirty="0" smtClean="0"/>
              <a:t>Cannot count as “unexcused” absence or toward </a:t>
            </a:r>
            <a:r>
              <a:rPr lang="en-US" dirty="0" smtClean="0"/>
              <a:t>discipline</a:t>
            </a:r>
            <a:endParaRPr lang="en-US" dirty="0" smtClean="0"/>
          </a:p>
          <a:p>
            <a:pPr lvl="6">
              <a:spcBef>
                <a:spcPts val="1200"/>
              </a:spcBef>
            </a:pPr>
            <a:r>
              <a:rPr lang="en-US" dirty="0" smtClean="0"/>
              <a:t>Cannot retaliate or discriminate </a:t>
            </a:r>
            <a:endParaRPr lang="en-US" dirty="0" smtClean="0"/>
          </a:p>
          <a:p>
            <a:pPr lvl="6">
              <a:spcBef>
                <a:spcPts val="1200"/>
              </a:spcBef>
            </a:pPr>
            <a:r>
              <a:rPr lang="en-US" dirty="0" smtClean="0"/>
              <a:t>Recommend tracking separately from other types of leave because coverage is different 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00201"/>
            <a:ext cx="2295939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5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Must Revise Policies </a:t>
            </a:r>
            <a:r>
              <a:rPr lang="en-US" sz="2800" dirty="0"/>
              <a:t>and Procedures </a:t>
            </a:r>
            <a:endParaRPr lang="es-MX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76400"/>
            <a:ext cx="3206230" cy="2133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38600" y="1219200"/>
            <a:ext cx="4038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6" indent="-285750">
              <a:buFont typeface="Arial" panose="020B0604020202020204" pitchFamily="34" charset="0"/>
              <a:buChar char="•"/>
            </a:pPr>
            <a:r>
              <a:rPr lang="en-US" dirty="0"/>
              <a:t>Cannot require a </a:t>
            </a:r>
            <a:r>
              <a:rPr lang="en-US" u="sng" dirty="0"/>
              <a:t>doctor’s note</a:t>
            </a:r>
            <a:r>
              <a:rPr lang="en-US" dirty="0"/>
              <a:t> for less than 3 consecutive days </a:t>
            </a:r>
          </a:p>
          <a:p>
            <a:pPr marL="285750" lvl="6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lvl="6" indent="-285750">
              <a:buFont typeface="Arial" panose="020B0604020202020204" pitchFamily="34" charset="0"/>
              <a:buChar char="•"/>
            </a:pPr>
            <a:r>
              <a:rPr lang="en-US" dirty="0" smtClean="0"/>
              <a:t>Cannot require doctor’s note explain details or nature of health condition only that leave used for reasons covered </a:t>
            </a:r>
          </a:p>
          <a:p>
            <a:pPr marL="285750" lvl="6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lvl="6" indent="-285750">
              <a:buFont typeface="Arial" panose="020B0604020202020204" pitchFamily="34" charset="0"/>
              <a:buChar char="•"/>
            </a:pPr>
            <a:r>
              <a:rPr lang="en-US" dirty="0" smtClean="0"/>
              <a:t>Method for requesting sick leave</a:t>
            </a:r>
          </a:p>
          <a:p>
            <a:pPr marL="742950" lvl="7" indent="-285750">
              <a:buFont typeface="Arial" panose="020B0604020202020204" pitchFamily="34" charset="0"/>
              <a:buChar char="•"/>
            </a:pPr>
            <a:r>
              <a:rPr lang="en-US" dirty="0" smtClean="0"/>
              <a:t>Verbal, electronic, written</a:t>
            </a:r>
          </a:p>
          <a:p>
            <a:pPr marL="742950" lvl="7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lvl="6" indent="-285750">
              <a:buFont typeface="Arial" panose="020B0604020202020204" pitchFamily="34" charset="0"/>
              <a:buChar char="•"/>
            </a:pPr>
            <a:r>
              <a:rPr lang="en-US" dirty="0" smtClean="0"/>
              <a:t>Cannot deny leave for lack of notice for unforeseen needs without written policy given to employees </a:t>
            </a:r>
          </a:p>
          <a:p>
            <a:pPr marL="742950" lvl="7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843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Administrative Requirements </a:t>
            </a:r>
            <a:endParaRPr lang="es-MX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Post approved notice of rights in all applicable languages by July 1</a:t>
            </a:r>
          </a:p>
          <a:p>
            <a:endParaRPr lang="en-US" dirty="0" smtClean="0"/>
          </a:p>
          <a:p>
            <a:r>
              <a:rPr lang="en-US" dirty="0" smtClean="0"/>
              <a:t>Paychecks </a:t>
            </a:r>
          </a:p>
          <a:p>
            <a:pPr lvl="1"/>
            <a:r>
              <a:rPr lang="en-US" dirty="0" smtClean="0"/>
              <a:t>In or on an attachment to the employee’s paycheck </a:t>
            </a:r>
          </a:p>
          <a:p>
            <a:pPr lvl="1"/>
            <a:r>
              <a:rPr lang="en-US" dirty="0" smtClean="0"/>
              <a:t>Must contain 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mount of earned sick time available to the employee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mount of sick time used to date in the year</a:t>
            </a:r>
          </a:p>
          <a:p>
            <a:pPr lvl="2"/>
            <a:r>
              <a:rPr lang="en-US" dirty="0" smtClean="0"/>
              <a:t>Amount of pay time the employee received as earned sick time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Payroll records </a:t>
            </a:r>
          </a:p>
          <a:p>
            <a:pPr lvl="1"/>
            <a:r>
              <a:rPr lang="en-US" dirty="0" smtClean="0"/>
              <a:t>Records showing hours worked for each day worked </a:t>
            </a:r>
          </a:p>
          <a:p>
            <a:pPr lvl="1"/>
            <a:r>
              <a:rPr lang="en-US" dirty="0" smtClean="0"/>
              <a:t>Wages and paid sick time paid to all employees for a period of 4 years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4843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eptoe_PPT_Template_Image3">
  <a:themeElements>
    <a:clrScheme name="Steptoe">
      <a:dk1>
        <a:sysClr val="windowText" lastClr="000000"/>
      </a:dk1>
      <a:lt1>
        <a:sysClr val="window" lastClr="FFFFFF"/>
      </a:lt1>
      <a:dk2>
        <a:srgbClr val="0097A9"/>
      </a:dk2>
      <a:lt2>
        <a:srgbClr val="7C878E"/>
      </a:lt2>
      <a:accent1>
        <a:srgbClr val="971B2F"/>
      </a:accent1>
      <a:accent2>
        <a:srgbClr val="0097A9"/>
      </a:accent2>
      <a:accent3>
        <a:srgbClr val="C5B9AC"/>
      </a:accent3>
      <a:accent4>
        <a:srgbClr val="686E9F"/>
      </a:accent4>
      <a:accent5>
        <a:srgbClr val="D9C756"/>
      </a:accent5>
      <a:accent6>
        <a:srgbClr val="789D4A"/>
      </a:accent6>
      <a:hlink>
        <a:srgbClr val="B94700"/>
      </a:hlink>
      <a:folHlink>
        <a:srgbClr val="7C878E"/>
      </a:folHlink>
    </a:clrScheme>
    <a:fontScheme name="Stepto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Steptoe_PPT_Template_Image3</Template>
  <TotalTime>0</TotalTime>
  <Words>588</Words>
  <Application>Microsoft Office PowerPoint</Application>
  <PresentationFormat>On-screen Show (4:3)</PresentationFormat>
  <Paragraphs>106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Steptoe_PPT_Template_Image3</vt:lpstr>
      <vt:lpstr>      Fair Wages and Healthy Families Act  “Proposition 206”</vt:lpstr>
      <vt:lpstr>Background </vt:lpstr>
      <vt:lpstr>Minimum Wage Standards </vt:lpstr>
      <vt:lpstr>Paid Sick Leave Basics </vt:lpstr>
      <vt:lpstr>Paid Sick Leave Basics </vt:lpstr>
      <vt:lpstr>Other Requirements </vt:lpstr>
      <vt:lpstr>Must Revise Policies and Procedures  </vt:lpstr>
      <vt:lpstr>Must Revise Policies and Procedures </vt:lpstr>
      <vt:lpstr>Administrative Requirements </vt:lpstr>
      <vt:lpstr>Consequences Of Noncompliance</vt:lpstr>
      <vt:lpstr>Consequences Of Noncompliance</vt:lpstr>
      <vt:lpstr>Questions</vt:lpstr>
    </vt:vector>
  </TitlesOfParts>
  <Company>Steptoe &amp; Johnson, LLP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Jackie Bell</dc:creator>
  <cp:lastModifiedBy>Sophia Alonso</cp:lastModifiedBy>
  <cp:revision>33</cp:revision>
  <cp:lastPrinted>2017-03-21T04:15:53Z</cp:lastPrinted>
  <dcterms:created xsi:type="dcterms:W3CDTF">2016-05-12T20:47:28Z</dcterms:created>
  <dcterms:modified xsi:type="dcterms:W3CDTF">2017-03-21T05:42:08Z</dcterms:modified>
</cp:coreProperties>
</file>