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799" r:id="rId4"/>
  </p:sldMasterIdLst>
  <p:notesMasterIdLst>
    <p:notesMasterId r:id="rId36"/>
  </p:notesMasterIdLst>
  <p:handoutMasterIdLst>
    <p:handoutMasterId r:id="rId37"/>
  </p:handoutMasterIdLst>
  <p:sldIdLst>
    <p:sldId id="322" r:id="rId5"/>
    <p:sldId id="394" r:id="rId6"/>
    <p:sldId id="403" r:id="rId7"/>
    <p:sldId id="324" r:id="rId8"/>
    <p:sldId id="373" r:id="rId9"/>
    <p:sldId id="325" r:id="rId10"/>
    <p:sldId id="328" r:id="rId11"/>
    <p:sldId id="330" r:id="rId12"/>
    <p:sldId id="404" r:id="rId13"/>
    <p:sldId id="335" r:id="rId14"/>
    <p:sldId id="339" r:id="rId15"/>
    <p:sldId id="337" r:id="rId16"/>
    <p:sldId id="338" r:id="rId17"/>
    <p:sldId id="343" r:id="rId18"/>
    <p:sldId id="344" r:id="rId19"/>
    <p:sldId id="348" r:id="rId20"/>
    <p:sldId id="370" r:id="rId21"/>
    <p:sldId id="371" r:id="rId22"/>
    <p:sldId id="332" r:id="rId23"/>
    <p:sldId id="365" r:id="rId24"/>
    <p:sldId id="376" r:id="rId25"/>
    <p:sldId id="378" r:id="rId26"/>
    <p:sldId id="402" r:id="rId27"/>
    <p:sldId id="377" r:id="rId28"/>
    <p:sldId id="379" r:id="rId29"/>
    <p:sldId id="342" r:id="rId30"/>
    <p:sldId id="375" r:id="rId31"/>
    <p:sldId id="366" r:id="rId32"/>
    <p:sldId id="367" r:id="rId33"/>
    <p:sldId id="368" r:id="rId34"/>
    <p:sldId id="369" r:id="rId35"/>
  </p:sldIdLst>
  <p:sldSz cx="9144000" cy="5143500" type="screen16x9"/>
  <p:notesSz cx="7010400" cy="9296400"/>
  <p:custDataLst>
    <p:tags r:id="rId38"/>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xmlns="">
        <p15:guide id="1" orient="horz" pos="3156" userDrawn="1">
          <p15:clr>
            <a:srgbClr val="A4A3A4"/>
          </p15:clr>
        </p15:guide>
        <p15:guide id="2" orient="horz" pos="37">
          <p15:clr>
            <a:srgbClr val="A4A3A4"/>
          </p15:clr>
        </p15:guide>
        <p15:guide id="3" orient="horz" pos="178">
          <p15:clr>
            <a:srgbClr val="A4A3A4"/>
          </p15:clr>
        </p15:guide>
        <p15:guide id="4" orient="horz" pos="708" userDrawn="1">
          <p15:clr>
            <a:srgbClr val="A4A3A4"/>
          </p15:clr>
        </p15:guide>
        <p15:guide id="5" orient="horz" pos="2964" userDrawn="1">
          <p15:clr>
            <a:srgbClr val="A4A3A4"/>
          </p15:clr>
        </p15:guide>
        <p15:guide id="6" orient="horz" pos="516" userDrawn="1">
          <p15:clr>
            <a:srgbClr val="A4A3A4"/>
          </p15:clr>
        </p15:guide>
        <p15:guide id="7" pos="5415">
          <p15:clr>
            <a:srgbClr val="A4A3A4"/>
          </p15:clr>
        </p15:guide>
        <p15:guide id="8" pos="337">
          <p15:clr>
            <a:srgbClr val="A4A3A4"/>
          </p15:clr>
        </p15:guide>
        <p15:guide id="9" pos="2880" userDrawn="1">
          <p15:clr>
            <a:srgbClr val="A4A3A4"/>
          </p15:clr>
        </p15:guide>
        <p15:guide id="10" pos="5592"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Machold" initials="AMachold" lastIdx="8" clrIdx="0"/>
  <p:cmAuthor id="2" name="Harman, Kristin" initials="HK"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D"/>
    <a:srgbClr val="3F464C"/>
    <a:srgbClr val="EC1C29"/>
    <a:srgbClr val="AE1E23"/>
    <a:srgbClr val="FFFFFF"/>
    <a:srgbClr val="D9D9D6"/>
    <a:srgbClr val="BFC0BE"/>
    <a:srgbClr val="44464A"/>
    <a:srgbClr val="4D3B65"/>
    <a:srgbClr val="CE4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8068" autoAdjust="0"/>
    <p:restoredTop sz="94671" autoAdjust="0"/>
  </p:normalViewPr>
  <p:slideViewPr>
    <p:cSldViewPr snapToGrid="0" snapToObjects="1" showGuides="1">
      <p:cViewPr>
        <p:scale>
          <a:sx n="100" d="100"/>
          <a:sy n="100" d="100"/>
        </p:scale>
        <p:origin x="-564" y="-780"/>
      </p:cViewPr>
      <p:guideLst>
        <p:guide orient="horz" pos="3156"/>
        <p:guide orient="horz" pos="37"/>
        <p:guide orient="horz" pos="178"/>
        <p:guide orient="horz" pos="708"/>
        <p:guide orient="horz" pos="2964"/>
        <p:guide orient="horz" pos="516"/>
        <p:guide pos="5415"/>
        <p:guide pos="337"/>
        <p:guide pos="2880"/>
        <p:guide pos="55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snapToObjects="1" showGuides="1">
      <p:cViewPr varScale="1">
        <p:scale>
          <a:sx n="80" d="100"/>
          <a:sy n="80" d="100"/>
        </p:scale>
        <p:origin x="-1974"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pPr>
              <a:defRPr/>
            </a:pPr>
            <a:fld id="{76491910-00A6-4359-BEA3-389869576CB5}" type="datetimeFigureOut">
              <a:rPr lang="en-US"/>
              <a:pPr>
                <a:defRPr/>
              </a:pPr>
              <a:t>1/23/2018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D98C3694-800A-44EB-826B-EFC7151DD8A5}" type="slidenum">
              <a:rPr lang="en-US"/>
              <a:pPr>
                <a:defRPr/>
              </a:pPr>
              <a:t>‹#›</a:t>
            </a:fld>
            <a:endParaRPr lang="en-US"/>
          </a:p>
        </p:txBody>
      </p:sp>
    </p:spTree>
    <p:extLst>
      <p:ext uri="{BB962C8B-B14F-4D97-AF65-F5344CB8AC3E}">
        <p14:creationId xmlns:p14="http://schemas.microsoft.com/office/powerpoint/2010/main" val="6089907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8659DC1D-165C-43CE-87A3-B7ED45C20A09}" type="datetimeFigureOut">
              <a:rPr lang="en-US"/>
              <a:pPr>
                <a:defRPr/>
              </a:pPr>
              <a:t>1/23/2018</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217E885F-1320-473C-BED7-70D002C77088}" type="slidenum">
              <a:rPr lang="en-US"/>
              <a:pPr>
                <a:defRPr/>
              </a:pPr>
              <a:t>‹#›</a:t>
            </a:fld>
            <a:endParaRPr lang="en-US"/>
          </a:p>
        </p:txBody>
      </p:sp>
    </p:spTree>
    <p:extLst>
      <p:ext uri="{BB962C8B-B14F-4D97-AF65-F5344CB8AC3E}">
        <p14:creationId xmlns:p14="http://schemas.microsoft.com/office/powerpoint/2010/main" val="130201567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digital.wf.com/treasuryinsights/portfolio-items/tm11055/"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765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defRPr>
            </a:lvl1pPr>
            <a:lvl2pPr marL="757066" indent="-291179">
              <a:defRPr>
                <a:solidFill>
                  <a:schemeClr val="tx1"/>
                </a:solidFill>
                <a:latin typeface="Verdana" pitchFamily="34" charset="0"/>
              </a:defRPr>
            </a:lvl2pPr>
            <a:lvl3pPr marL="1164717" indent="-232943">
              <a:defRPr>
                <a:solidFill>
                  <a:schemeClr val="tx1"/>
                </a:solidFill>
                <a:latin typeface="Verdana" pitchFamily="34" charset="0"/>
              </a:defRPr>
            </a:lvl3pPr>
            <a:lvl4pPr marL="1630604" indent="-232943">
              <a:defRPr>
                <a:solidFill>
                  <a:schemeClr val="tx1"/>
                </a:solidFill>
                <a:latin typeface="Verdana" pitchFamily="34" charset="0"/>
              </a:defRPr>
            </a:lvl4pPr>
            <a:lvl5pPr marL="2096491" indent="-232943">
              <a:defRPr>
                <a:solidFill>
                  <a:schemeClr val="tx1"/>
                </a:solidFill>
                <a:latin typeface="Verdana" pitchFamily="34" charset="0"/>
              </a:defRPr>
            </a:lvl5pPr>
            <a:lvl6pPr marL="2562377" indent="-232943" fontAlgn="base">
              <a:spcBef>
                <a:spcPct val="0"/>
              </a:spcBef>
              <a:spcAft>
                <a:spcPct val="0"/>
              </a:spcAft>
              <a:defRPr>
                <a:solidFill>
                  <a:schemeClr val="tx1"/>
                </a:solidFill>
                <a:latin typeface="Verdana" pitchFamily="34" charset="0"/>
              </a:defRPr>
            </a:lvl6pPr>
            <a:lvl7pPr marL="3028264" indent="-232943" fontAlgn="base">
              <a:spcBef>
                <a:spcPct val="0"/>
              </a:spcBef>
              <a:spcAft>
                <a:spcPct val="0"/>
              </a:spcAft>
              <a:defRPr>
                <a:solidFill>
                  <a:schemeClr val="tx1"/>
                </a:solidFill>
                <a:latin typeface="Verdana" pitchFamily="34" charset="0"/>
              </a:defRPr>
            </a:lvl7pPr>
            <a:lvl8pPr marL="3494151" indent="-232943" fontAlgn="base">
              <a:spcBef>
                <a:spcPct val="0"/>
              </a:spcBef>
              <a:spcAft>
                <a:spcPct val="0"/>
              </a:spcAft>
              <a:defRPr>
                <a:solidFill>
                  <a:schemeClr val="tx1"/>
                </a:solidFill>
                <a:latin typeface="Verdana" pitchFamily="34" charset="0"/>
              </a:defRPr>
            </a:lvl8pPr>
            <a:lvl9pPr marL="3960038" indent="-232943"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55E36F0E-3613-4A99-90DE-45B236C2E4A5}" type="slidenum">
              <a:rPr lang="en-US" smtClean="0">
                <a:latin typeface="Calibri" pitchFamily="34" charset="0"/>
              </a:rPr>
              <a:pPr fontAlgn="base">
                <a:spcBef>
                  <a:spcPct val="0"/>
                </a:spcBef>
                <a:spcAft>
                  <a:spcPct val="0"/>
                </a:spcAft>
                <a:defRPr/>
              </a:pPr>
              <a:t>0</a:t>
            </a:fld>
            <a:endParaRPr lang="en-US" smtClean="0">
              <a:latin typeface="Calibri" pitchFamily="34" charset="0"/>
            </a:endParaRPr>
          </a:p>
        </p:txBody>
      </p:sp>
    </p:spTree>
    <p:extLst>
      <p:ext uri="{BB962C8B-B14F-4D97-AF65-F5344CB8AC3E}">
        <p14:creationId xmlns:p14="http://schemas.microsoft.com/office/powerpoint/2010/main" val="436734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Email spoofing….</a:t>
            </a:r>
          </a:p>
          <a:p>
            <a:pPr lvl="0"/>
            <a:r>
              <a:rPr lang="en-US" dirty="0"/>
              <a:t>Is when someone purchases an email domain that is very similar to your company’s email domain but slightly different</a:t>
            </a:r>
          </a:p>
          <a:p>
            <a:pPr lvl="0"/>
            <a:r>
              <a:rPr lang="en-US" dirty="0"/>
              <a:t>Most of us don’t look at the email domain on the emails we receive and if we do, still wouldn’t notice the subtle difference</a:t>
            </a:r>
          </a:p>
          <a:p>
            <a:pPr lvl="0"/>
            <a:r>
              <a:rPr lang="en-US" dirty="0"/>
              <a:t>This is an example of a spoofed email…note the extra i….</a:t>
            </a:r>
          </a:p>
          <a:p>
            <a:pPr lvl="0"/>
            <a:r>
              <a:rPr lang="en-US" dirty="0"/>
              <a:t>This is incredibly easy and low-tech to do….leader names and their associated email addresses are readily available on corporate websites </a:t>
            </a:r>
          </a:p>
          <a:p>
            <a:pPr defTabSz="931774">
              <a:defRPr/>
            </a:pPr>
            <a:endParaRPr lang="en-US" dirty="0"/>
          </a:p>
          <a:p>
            <a:endParaRPr lang="en-US" altLang="en-US" dirty="0" smtClean="0">
              <a:solidFill>
                <a:schemeClr val="tx1"/>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44D0E50-E8A8-4166-83FD-C2C2A2E02DDB}"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479698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u="sng" dirty="0" smtClean="0">
              <a:solidFill>
                <a:schemeClr val="tx1"/>
              </a:solidFill>
            </a:endParaRPr>
          </a:p>
          <a:p>
            <a:r>
              <a:rPr lang="en-US" altLang="en-US" b="0" i="0" u="none" dirty="0" smtClean="0">
                <a:solidFill>
                  <a:schemeClr val="tx1"/>
                </a:solidFill>
              </a:rPr>
              <a:t>Be warned: </a:t>
            </a:r>
            <a:r>
              <a:rPr lang="en-US" altLang="en-US" dirty="0" smtClean="0">
                <a:solidFill>
                  <a:schemeClr val="tx1"/>
                </a:solidFill>
              </a:rPr>
              <a:t>this will not always reveal a spoofed email address.</a:t>
            </a:r>
            <a:r>
              <a:rPr lang="en-US" altLang="en-US" baseline="0" dirty="0" smtClean="0">
                <a:solidFill>
                  <a:schemeClr val="tx1"/>
                </a:solidFill>
              </a:rPr>
              <a:t> </a:t>
            </a:r>
            <a:r>
              <a:rPr lang="en-US" altLang="en-US" dirty="0" smtClean="0">
                <a:solidFill>
                  <a:schemeClr val="tx1"/>
                </a:solidFill>
              </a:rPr>
              <a:t>If it</a:t>
            </a:r>
            <a:r>
              <a:rPr lang="en-US" altLang="en-US" baseline="0" dirty="0" smtClean="0">
                <a:solidFill>
                  <a:schemeClr val="tx1"/>
                </a:solidFill>
              </a:rPr>
              <a:t> is an email account takeover, the spoofing characteristics will not apply.</a:t>
            </a:r>
            <a:endParaRPr lang="en-US" altLang="en-US" dirty="0" smtClean="0">
              <a:solidFill>
                <a:schemeClr val="tx1"/>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44D0E50-E8A8-4166-83FD-C2C2A2E02DDB}" type="slidenum">
              <a:rPr lang="en-US" altLang="en-US">
                <a:solidFill>
                  <a:prstClr val="black"/>
                </a:solidFill>
                <a:latin typeface="Calibri" panose="020F0502020204030204" pitchFamily="34" charset="0"/>
              </a:rPr>
              <a:pPr eaLnBrk="1" hangingPunct="1"/>
              <a:t>12</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2638128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a:defRPr/>
            </a:pPr>
            <a:endParaRPr lang="en-US" dirty="0"/>
          </a:p>
          <a:p>
            <a:pPr defTabSz="931774">
              <a:defRPr/>
            </a:pPr>
            <a:r>
              <a:rPr lang="en-US" dirty="0"/>
              <a:t>Executives make perfect targets of people to impersonate.</a:t>
            </a:r>
          </a:p>
          <a:p>
            <a:pPr defTabSz="931774">
              <a:defRPr/>
            </a:pPr>
            <a:r>
              <a:rPr lang="en-US" dirty="0"/>
              <a:t>Make your executive team aware of this immense risk to their organization.</a:t>
            </a:r>
          </a:p>
          <a:p>
            <a:pPr defTabSz="931774">
              <a:defRPr/>
            </a:pPr>
            <a:r>
              <a:rPr lang="en-US" dirty="0"/>
              <a:t>Because of this threat, organizations will have to make changes to their culture (that is, make it OK to question/verify payment requests). This will be challenging. </a:t>
            </a:r>
          </a:p>
          <a:p>
            <a:endParaRPr lang="en-US" altLang="en-US" dirty="0" smtClean="0">
              <a:solidFill>
                <a:schemeClr val="tx1"/>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F7BF417-1FE9-4D5B-8AC9-9B355C418132}"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extLst>
      <p:ext uri="{BB962C8B-B14F-4D97-AF65-F5344CB8AC3E}">
        <p14:creationId xmlns:p14="http://schemas.microsoft.com/office/powerpoint/2010/main" val="2799605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a:defRPr/>
            </a:pPr>
            <a:endParaRPr lang="en-US" dirty="0"/>
          </a:p>
          <a:p>
            <a:pPr defTabSz="931774">
              <a:defRPr/>
            </a:pPr>
            <a:r>
              <a:rPr lang="en-US" dirty="0"/>
              <a:t>As the industry moves from a paper to an electronic world, email has become the main communication process. This fraud is manipulating/using communication as the primary point of entry, so email just became a lot less trustworthy. In fact, Impostor Fraud uses two main ingredients to perpetrate the crime: email as main communication source, lack of procedure to authenticate requests with trusted source.</a:t>
            </a:r>
          </a:p>
          <a:p>
            <a:pPr defTabSz="931774">
              <a:defRPr/>
            </a:pPr>
            <a:endParaRPr lang="en-US" dirty="0"/>
          </a:p>
          <a:p>
            <a:pPr fontAlgn="auto">
              <a:lnSpc>
                <a:spcPct val="90000"/>
              </a:lnSpc>
              <a:defRPr/>
            </a:pPr>
            <a:r>
              <a:rPr lang="en-US" dirty="0" smtClean="0">
                <a:solidFill>
                  <a:schemeClr val="tx1"/>
                </a:solidFill>
              </a:rPr>
              <a:t>Fraudsters may ask you to send wires to non-U.S./EU nations, including:</a:t>
            </a:r>
            <a:r>
              <a:rPr lang="en-US" baseline="0" dirty="0" smtClean="0">
                <a:solidFill>
                  <a:schemeClr val="tx1"/>
                </a:solidFill>
              </a:rPr>
              <a:t> </a:t>
            </a:r>
            <a:r>
              <a:rPr lang="en-US" dirty="0" smtClean="0">
                <a:solidFill>
                  <a:schemeClr val="tx1"/>
                </a:solidFill>
              </a:rPr>
              <a:t>Hong Kong, Taiwan, China, Indonesia</a:t>
            </a:r>
            <a:r>
              <a:rPr lang="en-US" baseline="0" dirty="0" smtClean="0">
                <a:solidFill>
                  <a:schemeClr val="tx1"/>
                </a:solidFill>
              </a:rPr>
              <a:t> </a:t>
            </a:r>
            <a:r>
              <a:rPr lang="en-US" dirty="0"/>
              <a:t>--- not an exhaustive list but can indicate a red flag</a:t>
            </a:r>
          </a:p>
          <a:p>
            <a:pPr marL="0" lvl="1" defTabSz="931774">
              <a:defRPr/>
            </a:pPr>
            <a:r>
              <a:rPr lang="en-US" dirty="0"/>
              <a:t>Fraudsters have to open accounts to receive funds and often choose countries with potentially lax account-opening KYC policies. </a:t>
            </a:r>
          </a:p>
          <a:p>
            <a:endParaRPr lang="en-US" altLang="en-US" dirty="0" smtClean="0">
              <a:solidFill>
                <a:schemeClr val="tx1"/>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E3F8ACD-B08D-4E3F-9DF9-9D5A4DCFDB13}"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extLst>
      <p:ext uri="{BB962C8B-B14F-4D97-AF65-F5344CB8AC3E}">
        <p14:creationId xmlns:p14="http://schemas.microsoft.com/office/powerpoint/2010/main" val="3603260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solidFill>
                <a:schemeClr val="tx1"/>
              </a:solidFill>
            </a:endParaRPr>
          </a:p>
          <a:p>
            <a:pPr eaLnBrk="1" hangingPunct="1">
              <a:spcBef>
                <a:spcPct val="0"/>
              </a:spcBef>
            </a:pPr>
            <a:r>
              <a:rPr lang="en-US" altLang="en-US" dirty="0" smtClean="0">
                <a:solidFill>
                  <a:schemeClr val="tx1"/>
                </a:solidFill>
              </a:rPr>
              <a:t>How to stop impostor fraud. Discuss impostor fraudster tricks and some red flags/warning signs/things to look out for.</a:t>
            </a:r>
          </a:p>
        </p:txBody>
      </p:sp>
      <p:sp>
        <p:nvSpPr>
          <p:cNvPr id="286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E9E72AA-37AD-4E90-AF3C-2AE1F3A04F43}"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3409755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611"/>
              </a:spcBef>
            </a:pPr>
            <a:r>
              <a:rPr lang="en-US" i="1" dirty="0" smtClean="0">
                <a:solidFill>
                  <a:schemeClr val="bg1"/>
                </a:solidFill>
              </a:rPr>
              <a:t>Tanya’s client story regarding</a:t>
            </a:r>
            <a:r>
              <a:rPr lang="en-US" i="1" baseline="0" dirty="0" smtClean="0">
                <a:solidFill>
                  <a:schemeClr val="bg1"/>
                </a:solidFill>
              </a:rPr>
              <a:t> the CEOs email was hacked and sent an email to the CFO and RM to send a $68k wire. The CFO sent it.</a:t>
            </a:r>
            <a:endParaRPr lang="en-US" i="1" dirty="0">
              <a:solidFill>
                <a:schemeClr val="bg1"/>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91047C8-55BF-4FE1-9E39-BE7BAFA74A2C}"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extLst>
      <p:ext uri="{BB962C8B-B14F-4D97-AF65-F5344CB8AC3E}">
        <p14:creationId xmlns:p14="http://schemas.microsoft.com/office/powerpoint/2010/main" val="1641800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eaLnBrk="1" hangingPunct="1">
              <a:spcBef>
                <a:spcPct val="0"/>
              </a:spcBef>
              <a:defRPr/>
            </a:pPr>
            <a:r>
              <a:rPr lang="en-US" altLang="en-US" dirty="0" smtClean="0">
                <a:ea typeface="ＭＳ Ｐゴシック" panose="020B0600070205080204" pitchFamily="34" charset="-128"/>
              </a:rPr>
              <a:t>Other Embezzlement</a:t>
            </a:r>
            <a:r>
              <a:rPr lang="en-US" altLang="en-US" baseline="0" dirty="0" smtClean="0">
                <a:ea typeface="ＭＳ Ｐゴシック" panose="020B0600070205080204" pitchFamily="34" charset="-128"/>
              </a:rPr>
              <a:t> Statistics:</a:t>
            </a:r>
          </a:p>
          <a:p>
            <a:pPr marL="171450" indent="-171450" defTabSz="931774" eaLnBrk="1" hangingPunct="1">
              <a:spcBef>
                <a:spcPct val="0"/>
              </a:spcBef>
              <a:buFont typeface="Arial" panose="020B0604020202020204" pitchFamily="34" charset="0"/>
              <a:buChar char="•"/>
              <a:defRPr/>
            </a:pPr>
            <a:r>
              <a:rPr lang="en-US" altLang="en-US" baseline="0" dirty="0" smtClean="0">
                <a:ea typeface="ＭＳ Ｐゴシック" panose="020B0600070205080204" pitchFamily="34" charset="-128"/>
              </a:rPr>
              <a:t>Four of every five victim organizations had fewer than 100 employees; just under half had fewer than 25 employees</a:t>
            </a:r>
          </a:p>
          <a:p>
            <a:pPr marL="171450" indent="-171450" defTabSz="931774" eaLnBrk="1" hangingPunct="1">
              <a:spcBef>
                <a:spcPct val="0"/>
              </a:spcBef>
              <a:buFont typeface="Arial" panose="020B0604020202020204" pitchFamily="34" charset="0"/>
              <a:buChar char="•"/>
              <a:defRPr/>
            </a:pPr>
            <a:r>
              <a:rPr lang="en-US" altLang="en-US" baseline="0" dirty="0" smtClean="0">
                <a:ea typeface="ＭＳ Ｐゴシック" panose="020B0600070205080204" pitchFamily="34" charset="-128"/>
              </a:rPr>
              <a:t>One out of every three employee thefts involve organizations in financial services or non-profit industries</a:t>
            </a:r>
          </a:p>
          <a:p>
            <a:pPr marL="171450" indent="-171450" defTabSz="931774" eaLnBrk="1" hangingPunct="1">
              <a:spcBef>
                <a:spcPct val="0"/>
              </a:spcBef>
              <a:buFont typeface="Arial" panose="020B0604020202020204" pitchFamily="34" charset="0"/>
              <a:buChar char="•"/>
              <a:defRPr/>
            </a:pPr>
            <a:r>
              <a:rPr lang="en-US" altLang="en-US" baseline="0" dirty="0" smtClean="0">
                <a:ea typeface="ＭＳ Ｐゴシック" panose="020B0600070205080204" pitchFamily="34" charset="-128"/>
              </a:rPr>
              <a:t>36% of cases involved projected losses in excess of $500,000</a:t>
            </a:r>
          </a:p>
          <a:p>
            <a:pPr marL="171450" indent="-171450" defTabSz="931774" eaLnBrk="1" hangingPunct="1">
              <a:spcBef>
                <a:spcPct val="0"/>
              </a:spcBef>
              <a:buFont typeface="Arial" panose="020B0604020202020204" pitchFamily="34" charset="0"/>
              <a:buChar char="•"/>
              <a:defRPr/>
            </a:pPr>
            <a:r>
              <a:rPr lang="en-US" altLang="en-US" baseline="0" dirty="0" smtClean="0">
                <a:ea typeface="ＭＳ Ｐゴシック" panose="020B0600070205080204" pitchFamily="34" charset="-128"/>
              </a:rPr>
              <a:t>20% of losses involved $1million or more</a:t>
            </a:r>
          </a:p>
          <a:p>
            <a:pPr marL="171450" indent="-171450" defTabSz="931774" eaLnBrk="1" hangingPunct="1">
              <a:spcBef>
                <a:spcPct val="0"/>
              </a:spcBef>
              <a:buFont typeface="Arial" panose="020B0604020202020204" pitchFamily="34" charset="0"/>
              <a:buChar char="•"/>
              <a:defRPr/>
            </a:pPr>
            <a:r>
              <a:rPr lang="en-US" altLang="en-US" baseline="0" dirty="0" smtClean="0">
                <a:ea typeface="ＭＳ Ｐゴシック" panose="020B0600070205080204" pitchFamily="34" charset="-128"/>
              </a:rPr>
              <a:t>Women commit more embezzlement than men at 56.3%, men are close behind and increasing YOY</a:t>
            </a:r>
          </a:p>
          <a:p>
            <a:pPr marL="171450" indent="-171450" defTabSz="931774" eaLnBrk="1" hangingPunct="1">
              <a:spcBef>
                <a:spcPct val="0"/>
              </a:spcBef>
              <a:buFont typeface="Arial" panose="020B0604020202020204" pitchFamily="34" charset="0"/>
              <a:buChar char="•"/>
              <a:defRPr/>
            </a:pPr>
            <a:endParaRPr lang="en-US" altLang="en-US" baseline="0" dirty="0" smtClean="0">
              <a:ea typeface="ＭＳ Ｐゴシック" panose="020B0600070205080204" pitchFamily="34" charset="-128"/>
            </a:endParaRPr>
          </a:p>
          <a:p>
            <a:pPr defTabSz="931774" eaLnBrk="1" hangingPunct="1">
              <a:spcBef>
                <a:spcPct val="0"/>
              </a:spcBef>
              <a:defRPr/>
            </a:pPr>
            <a:endParaRPr lang="en-US" altLang="en-US" dirty="0" smtClean="0"/>
          </a:p>
        </p:txBody>
      </p:sp>
      <p:sp>
        <p:nvSpPr>
          <p:cNvPr id="286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6B9F1EA-6EB2-4018-B763-68E7D90A7F38}"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extLst>
      <p:ext uri="{BB962C8B-B14F-4D97-AF65-F5344CB8AC3E}">
        <p14:creationId xmlns:p14="http://schemas.microsoft.com/office/powerpoint/2010/main" val="2321618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77500" lnSpcReduction="20000"/>
          </a:bodyPr>
          <a:lstStyle/>
          <a:p>
            <a:r>
              <a:rPr lang="en-US" dirty="0" smtClean="0"/>
              <a:t>Protecting against online fraud is a partnership between Wells Fargo and our customers</a:t>
            </a:r>
          </a:p>
          <a:p>
            <a:r>
              <a:rPr lang="en-US" dirty="0" smtClean="0"/>
              <a:t>There is no silver bullet so we take a layered approach that involves preventative measures and that also leverages proactive detection capabilities</a:t>
            </a:r>
          </a:p>
          <a:p>
            <a:endParaRPr lang="en-US" dirty="0" smtClean="0"/>
          </a:p>
          <a:p>
            <a:r>
              <a:rPr lang="en-US" dirty="0" smtClean="0"/>
              <a:t>Like us…it’s important for you to take a layered approach. Fraudsters are penetrating all levels of the organization.  Make sure everyone is educated and aware of the imposing threats,</a:t>
            </a:r>
            <a:r>
              <a:rPr lang="en-US" baseline="0" dirty="0" smtClean="0"/>
              <a:t> and </a:t>
            </a:r>
            <a:r>
              <a:rPr lang="en-US" dirty="0" smtClean="0"/>
              <a:t>implement several of</a:t>
            </a:r>
            <a:r>
              <a:rPr lang="en-US" baseline="0" dirty="0" smtClean="0"/>
              <a:t> the following best practices…</a:t>
            </a:r>
            <a:endParaRPr lang="en-US" dirty="0" smtClean="0"/>
          </a:p>
          <a:p>
            <a:endParaRPr lang="en-US" dirty="0" smtClean="0"/>
          </a:p>
          <a:p>
            <a:r>
              <a:rPr lang="en-US" dirty="0" smtClean="0"/>
              <a:t>Protection</a:t>
            </a:r>
          </a:p>
          <a:p>
            <a:r>
              <a:rPr lang="en-US" dirty="0" smtClean="0"/>
              <a:t>• </a:t>
            </a:r>
            <a:r>
              <a:rPr lang="en-US" b="1" dirty="0" smtClean="0"/>
              <a:t>Layered approach. </a:t>
            </a:r>
            <a:r>
              <a:rPr lang="en-US" dirty="0" smtClean="0"/>
              <a:t>We have several layers of bank monitoring and multiple systems</a:t>
            </a:r>
          </a:p>
          <a:p>
            <a:r>
              <a:rPr lang="en-US" dirty="0" smtClean="0"/>
              <a:t>to secure information. Additionally, we require secondary authentication with a</a:t>
            </a:r>
          </a:p>
          <a:p>
            <a:r>
              <a:rPr lang="en-US" dirty="0" smtClean="0"/>
              <a:t>PIN + RSA </a:t>
            </a:r>
            <a:r>
              <a:rPr lang="en-US" dirty="0" err="1" smtClean="0"/>
              <a:t>SecurID</a:t>
            </a:r>
            <a:r>
              <a:rPr lang="en-US" dirty="0" smtClean="0"/>
              <a:t>® token code combination for all high-risk transactions such as</a:t>
            </a:r>
          </a:p>
          <a:p>
            <a:r>
              <a:rPr lang="en-US" dirty="0" smtClean="0"/>
              <a:t>online payments, foreign exchange, and self administration services.</a:t>
            </a:r>
          </a:p>
          <a:p>
            <a:r>
              <a:rPr lang="en-US" dirty="0" smtClean="0"/>
              <a:t>•  </a:t>
            </a:r>
            <a:r>
              <a:rPr lang="en-US" b="1" dirty="0" smtClean="0"/>
              <a:t>Safeguarding your credential information. </a:t>
            </a:r>
            <a:r>
              <a:rPr lang="en-US" dirty="0" smtClean="0"/>
              <a:t>To protect the privacy of your</a:t>
            </a:r>
          </a:p>
          <a:p>
            <a:r>
              <a:rPr lang="en-US" dirty="0" smtClean="0"/>
              <a:t>confidential account login information, Wells Fargo never contacts you to ask for</a:t>
            </a:r>
          </a:p>
          <a:p>
            <a:r>
              <a:rPr lang="en-US" dirty="0" smtClean="0"/>
              <a:t>your passwords over the phone or through email or text messages.</a:t>
            </a:r>
          </a:p>
          <a:p>
            <a:r>
              <a:rPr lang="en-US" dirty="0" smtClean="0"/>
              <a:t>• </a:t>
            </a:r>
            <a:r>
              <a:rPr lang="en-US" b="1" dirty="0" smtClean="0"/>
              <a:t>Session management. </a:t>
            </a:r>
            <a:r>
              <a:rPr lang="en-US" dirty="0" smtClean="0"/>
              <a:t>To help secure your information while interacting with your</a:t>
            </a:r>
          </a:p>
          <a:p>
            <a:r>
              <a:rPr lang="en-US" dirty="0" smtClean="0"/>
              <a:t>accounts online, the </a:t>
            </a:r>
            <a:r>
              <a:rPr lang="en-US" i="1" dirty="0" smtClean="0"/>
              <a:t>Commercial Electronic Office</a:t>
            </a:r>
            <a:r>
              <a:rPr lang="en-US" dirty="0" smtClean="0"/>
              <a:t>® (</a:t>
            </a:r>
            <a:r>
              <a:rPr lang="en-US" i="1" dirty="0" smtClean="0"/>
              <a:t>CEO®</a:t>
            </a:r>
            <a:r>
              <a:rPr lang="en-US" dirty="0" smtClean="0"/>
              <a:t>) portal opens services in</a:t>
            </a:r>
          </a:p>
          <a:p>
            <a:r>
              <a:rPr lang="en-US" dirty="0" smtClean="0"/>
              <a:t>separate browser windows, eliminating the interruption and confusion of pop-up</a:t>
            </a:r>
          </a:p>
          <a:p>
            <a:r>
              <a:rPr lang="en-US" dirty="0" smtClean="0"/>
              <a:t>windows, and terminates your session after a period of inactivity.</a:t>
            </a:r>
          </a:p>
          <a:p>
            <a:r>
              <a:rPr lang="en-US" dirty="0" smtClean="0"/>
              <a:t>• </a:t>
            </a:r>
            <a:r>
              <a:rPr lang="en-US" b="1" dirty="0" smtClean="0"/>
              <a:t>Product security. </a:t>
            </a:r>
            <a:r>
              <a:rPr lang="en-US" dirty="0" smtClean="0"/>
              <a:t>To help safeguard your data, Wells Fargo builds advanced</a:t>
            </a:r>
          </a:p>
          <a:p>
            <a:r>
              <a:rPr lang="en-US" dirty="0" smtClean="0"/>
              <a:t>security features into all products and services. For example, our systems will not</a:t>
            </a:r>
          </a:p>
          <a:p>
            <a:r>
              <a:rPr lang="en-US" dirty="0" smtClean="0"/>
              <a:t>release payments if they include previously confirmed fraudulent beneficiary</a:t>
            </a:r>
          </a:p>
          <a:p>
            <a:r>
              <a:rPr lang="en-US" dirty="0" smtClean="0"/>
              <a:t>information.</a:t>
            </a:r>
          </a:p>
          <a:p>
            <a:r>
              <a:rPr lang="en-US" dirty="0" smtClean="0"/>
              <a:t>• </a:t>
            </a:r>
            <a:r>
              <a:rPr lang="en-US" b="1" dirty="0" smtClean="0"/>
              <a:t>Fraud protection services. </a:t>
            </a:r>
            <a:r>
              <a:rPr lang="en-US" dirty="0" smtClean="0"/>
              <a:t>Wells Fargo offers several fraud protection services</a:t>
            </a:r>
          </a:p>
          <a:p>
            <a:r>
              <a:rPr lang="en-US" dirty="0" smtClean="0"/>
              <a:t>to help protect you against online fraud including: ACH Fraud Filter for electronic</a:t>
            </a:r>
          </a:p>
          <a:p>
            <a:r>
              <a:rPr lang="en-US" dirty="0" smtClean="0"/>
              <a:t>debits and credits, the </a:t>
            </a:r>
            <a:r>
              <a:rPr lang="en-US" i="1" dirty="0" smtClean="0"/>
              <a:t>Perfect Receivables</a:t>
            </a:r>
            <a:r>
              <a:rPr lang="en-US" dirty="0" smtClean="0"/>
              <a:t>® service for ACH and wire transfers,</a:t>
            </a:r>
          </a:p>
          <a:p>
            <a:r>
              <a:rPr lang="en-US" dirty="0" smtClean="0"/>
              <a:t>Image Positive Pay for checks, and Dual Custody for services with high-risk</a:t>
            </a:r>
          </a:p>
          <a:p>
            <a:r>
              <a:rPr lang="en-US" dirty="0" smtClean="0"/>
              <a:t>transactions.</a:t>
            </a:r>
          </a:p>
          <a:p>
            <a:endParaRPr lang="en-US" dirty="0" smtClean="0"/>
          </a:p>
          <a:p>
            <a:r>
              <a:rPr lang="en-US" dirty="0" smtClean="0"/>
              <a:t>DETECTION</a:t>
            </a:r>
          </a:p>
          <a:p>
            <a:endParaRPr lang="en-US" dirty="0" smtClean="0"/>
          </a:p>
          <a:p>
            <a:r>
              <a:rPr lang="en-US" dirty="0" smtClean="0"/>
              <a:t>• </a:t>
            </a:r>
            <a:r>
              <a:rPr lang="en-US" b="1" dirty="0" smtClean="0"/>
              <a:t>Advanced technology. </a:t>
            </a:r>
            <a:r>
              <a:rPr lang="en-US" dirty="0" smtClean="0"/>
              <a:t>Wells Fargo employs multiple methods of detecting suspicious</a:t>
            </a:r>
          </a:p>
          <a:p>
            <a:r>
              <a:rPr lang="en-US" dirty="0" smtClean="0"/>
              <a:t>online activity and fraud. Many are undetectable by both users and fraudsters.</a:t>
            </a:r>
          </a:p>
          <a:p>
            <a:r>
              <a:rPr lang="en-US" dirty="0" smtClean="0"/>
              <a:t>• </a:t>
            </a:r>
            <a:r>
              <a:rPr lang="en-US" b="1" dirty="0" smtClean="0"/>
              <a:t>Unusual activity monitoring. </a:t>
            </a:r>
            <a:r>
              <a:rPr lang="en-US" dirty="0" smtClean="0"/>
              <a:t>Wells Fargo’s fraud teams look for “out of pattern”</a:t>
            </a:r>
          </a:p>
          <a:p>
            <a:r>
              <a:rPr lang="en-US" dirty="0" smtClean="0"/>
              <a:t>behavior and other suspicious activities occurring at the time of login or at transaction</a:t>
            </a:r>
          </a:p>
          <a:p>
            <a:r>
              <a:rPr lang="en-US" dirty="0" smtClean="0"/>
              <a:t>submission, including transactions that exceed established payment limits.</a:t>
            </a:r>
          </a:p>
          <a:p>
            <a:r>
              <a:rPr lang="en-US" dirty="0" smtClean="0"/>
              <a:t>• </a:t>
            </a:r>
            <a:r>
              <a:rPr lang="en-US" b="1" dirty="0" smtClean="0"/>
              <a:t>Transaction risk evaluation. </a:t>
            </a:r>
            <a:r>
              <a:rPr lang="en-US" dirty="0" smtClean="0"/>
              <a:t>Wells Fargo systematically evaluates the risk</a:t>
            </a:r>
          </a:p>
          <a:p>
            <a:r>
              <a:rPr lang="en-US" dirty="0" smtClean="0"/>
              <a:t>associated with transactions and investigates transactions that exceed an established</a:t>
            </a:r>
          </a:p>
          <a:p>
            <a:r>
              <a:rPr lang="en-US" dirty="0" smtClean="0"/>
              <a:t>risk threshold.</a:t>
            </a:r>
          </a:p>
          <a:p>
            <a:r>
              <a:rPr lang="en-US" dirty="0" smtClean="0"/>
              <a:t>• </a:t>
            </a:r>
            <a:r>
              <a:rPr lang="en-US" b="1" dirty="0" smtClean="0"/>
              <a:t>Industry partnership. </a:t>
            </a:r>
            <a:r>
              <a:rPr lang="en-US" dirty="0" smtClean="0"/>
              <a:t>By working closely with anti-phishing and anti-</a:t>
            </a:r>
            <a:r>
              <a:rPr lang="en-US" dirty="0" err="1" smtClean="0"/>
              <a:t>trojan</a:t>
            </a:r>
            <a:endParaRPr lang="en-US" dirty="0" smtClean="0"/>
          </a:p>
          <a:p>
            <a:r>
              <a:rPr lang="en-US" dirty="0" smtClean="0"/>
              <a:t>vendors, Wells Fargo benefits from active sharing of the industry’s forensic fraud data.</a:t>
            </a:r>
          </a:p>
          <a:p>
            <a:r>
              <a:rPr lang="en-US" dirty="0" smtClean="0"/>
              <a:t>We use this data to enhance and expand our fraud protection strategies for you and</a:t>
            </a:r>
          </a:p>
          <a:p>
            <a:r>
              <a:rPr lang="en-US" dirty="0" smtClean="0"/>
              <a:t>your company.</a:t>
            </a:r>
          </a:p>
          <a:p>
            <a:r>
              <a:rPr lang="en-US" dirty="0" smtClean="0"/>
              <a:t>• </a:t>
            </a:r>
            <a:r>
              <a:rPr lang="en-US" b="1" dirty="0" smtClean="0"/>
              <a:t>Law enforcement coordination. </a:t>
            </a:r>
            <a:r>
              <a:rPr lang="en-US" dirty="0" smtClean="0"/>
              <a:t>Wells Fargo collaborates with law enforcement</a:t>
            </a:r>
          </a:p>
          <a:p>
            <a:r>
              <a:rPr lang="en-US" dirty="0" smtClean="0"/>
              <a:t>agencies to share intelligence and investigate all fraud incidents that could affect</a:t>
            </a:r>
          </a:p>
          <a:p>
            <a:r>
              <a:rPr lang="en-US" dirty="0" smtClean="0"/>
              <a:t>our customers.</a:t>
            </a:r>
          </a:p>
          <a:p>
            <a:r>
              <a:rPr lang="en-US" dirty="0" smtClean="0"/>
              <a:t>Implement a layered</a:t>
            </a:r>
          </a:p>
          <a:p>
            <a:endParaRPr lang="en-US" b="1" dirty="0" smtClean="0"/>
          </a:p>
          <a:p>
            <a:r>
              <a:rPr lang="en-US" b="1" dirty="0" smtClean="0"/>
              <a:t>----</a:t>
            </a:r>
          </a:p>
          <a:p>
            <a:endParaRPr lang="en-US" b="1" dirty="0" smtClean="0"/>
          </a:p>
          <a:p>
            <a:r>
              <a:rPr lang="en-US" b="1" dirty="0" smtClean="0"/>
              <a:t>Never give out</a:t>
            </a:r>
            <a:r>
              <a:rPr lang="en-US" b="1" baseline="0" dirty="0" smtClean="0"/>
              <a:t> your online banking credentials</a:t>
            </a:r>
            <a:r>
              <a:rPr lang="en-US" baseline="0" dirty="0" smtClean="0"/>
              <a:t>.  </a:t>
            </a:r>
            <a:r>
              <a:rPr lang="en-US" dirty="0" smtClean="0"/>
              <a:t>Remember, Wells Fargo has your information on file. </a:t>
            </a:r>
            <a:r>
              <a:rPr lang="en-US" b="0" dirty="0" smtClean="0"/>
              <a:t>We’ll don’t need to ask for your credentials.  You should never share or give this information to anyone.  Protect your online banking credentials, including your token.</a:t>
            </a:r>
          </a:p>
          <a:p>
            <a:endParaRPr lang="en-US" b="0" dirty="0" smtClean="0"/>
          </a:p>
          <a:p>
            <a:r>
              <a:rPr lang="en-US" dirty="0" smtClean="0"/>
              <a:t>Also</a:t>
            </a:r>
            <a:r>
              <a:rPr lang="en-US" dirty="0"/>
              <a:t>, </a:t>
            </a:r>
            <a:r>
              <a:rPr lang="en-US" b="1" dirty="0"/>
              <a:t>monitoring accounts on a daily basis and using notification services </a:t>
            </a:r>
            <a:r>
              <a:rPr lang="en-US" dirty="0"/>
              <a:t>will bring early awareness to a situation. </a:t>
            </a:r>
            <a:r>
              <a:rPr lang="en-US" dirty="0" smtClean="0">
                <a:effectLst/>
              </a:rPr>
              <a:t>The sooner you spot a fraudulent transaction, the sooner you can start your recovery efforts and take steps to help ensure you don't become a victim again. Check accounts daily to detect suspicious activity and reconcile bank accounts daily to identify unauthorized payments.</a:t>
            </a:r>
            <a:endParaRPr lang="en-US" dirty="0">
              <a:effectLst/>
            </a:endParaRPr>
          </a:p>
          <a:p>
            <a:endParaRPr lang="en-US" dirty="0">
              <a:effectLst/>
            </a:endParaRPr>
          </a:p>
          <a:p>
            <a:r>
              <a:rPr lang="en-US" dirty="0" smtClean="0"/>
              <a:t>It’s </a:t>
            </a:r>
            <a:r>
              <a:rPr lang="en-US" dirty="0"/>
              <a:t>also important to understand the typical behavior of the CEO Portal.  For example, we do not prompt for a token code at the time of sign-on.  Should you receive one, STOP and call us.  Also, </a:t>
            </a:r>
            <a:r>
              <a:rPr lang="en-US" b="1" dirty="0"/>
              <a:t>disregard any pop-up messages </a:t>
            </a:r>
            <a:r>
              <a:rPr lang="en-US" dirty="0"/>
              <a:t>requesting for you to take immediate action. </a:t>
            </a:r>
            <a:endParaRPr lang="en-US" dirty="0" smtClean="0"/>
          </a:p>
          <a:p>
            <a:endParaRPr lang="en-US" b="1" baseline="0" dirty="0" smtClean="0"/>
          </a:p>
          <a:p>
            <a:r>
              <a:rPr lang="en-US" b="1" baseline="0" dirty="0" smtClean="0"/>
              <a:t>Protect</a:t>
            </a:r>
            <a:r>
              <a:rPr lang="en-US" b="0" baseline="0" dirty="0" smtClean="0"/>
              <a:t> your network by not clicking on links or open attachments or install programs from unknown senders. And, </a:t>
            </a:r>
            <a:r>
              <a:rPr lang="en-US" b="1" baseline="0" dirty="0" smtClean="0"/>
              <a:t>m</a:t>
            </a:r>
            <a:r>
              <a:rPr lang="en-US" b="1" dirty="0" smtClean="0"/>
              <a:t>aintain</a:t>
            </a:r>
            <a:r>
              <a:rPr lang="en-US" dirty="0" smtClean="0"/>
              <a:t> good network hygiene by ensuring that all firewalls, servers and applications have the latest patches.</a:t>
            </a:r>
          </a:p>
          <a:p>
            <a:endParaRPr lang="en-US" b="1" dirty="0" smtClean="0"/>
          </a:p>
          <a:p>
            <a:r>
              <a:rPr lang="en-US" b="1" dirty="0" smtClean="0"/>
              <a:t>Dual custody </a:t>
            </a:r>
            <a:r>
              <a:rPr lang="en-US" dirty="0" smtClean="0"/>
              <a:t>is one of the most effective fraud deterrents in a layered security approach. However, for dual custody to work as intended, the initiator and approver </a:t>
            </a:r>
            <a:r>
              <a:rPr lang="en-US" i="1" dirty="0" smtClean="0"/>
              <a:t>must</a:t>
            </a:r>
            <a:r>
              <a:rPr lang="en-US" dirty="0" smtClean="0"/>
              <a:t> be on different devices. The initiator and approver also must pay close attention to the transaction details — not just give them a rubber stamp.</a:t>
            </a:r>
            <a:r>
              <a:rPr lang="en-US" baseline="0" dirty="0" smtClean="0"/>
              <a:t> </a:t>
            </a:r>
          </a:p>
          <a:p>
            <a:endParaRPr lang="en-US" b="0" baseline="0" dirty="0" smtClean="0"/>
          </a:p>
          <a:p>
            <a:r>
              <a:rPr lang="en-US" b="0" dirty="0" smtClean="0"/>
              <a:t>Also, </a:t>
            </a:r>
            <a:r>
              <a:rPr lang="en-US" b="1" dirty="0" smtClean="0"/>
              <a:t>generate transactions from stand-alone PCs </a:t>
            </a:r>
            <a:r>
              <a:rPr lang="en-US" b="0" dirty="0" smtClean="0"/>
              <a:t>on which email and web browsing are disabled.</a:t>
            </a:r>
          </a:p>
          <a:p>
            <a:endParaRPr lang="en-US" b="0" dirty="0" smtClean="0"/>
          </a:p>
          <a:p>
            <a:r>
              <a:rPr lang="en-US" b="0" dirty="0" smtClean="0"/>
              <a:t>Let’s hear</a:t>
            </a:r>
            <a:r>
              <a:rPr lang="en-US" b="0" baseline="0" dirty="0" smtClean="0"/>
              <a:t> from one of our customers who was saved from a financial loss by utilizing one of these best practices.  </a:t>
            </a:r>
            <a:endParaRPr lang="en-US" b="0" dirty="0"/>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18</a:t>
            </a:fld>
            <a:endParaRPr lang="en-US"/>
          </a:p>
        </p:txBody>
      </p:sp>
    </p:spTree>
    <p:extLst>
      <p:ext uri="{BB962C8B-B14F-4D97-AF65-F5344CB8AC3E}">
        <p14:creationId xmlns:p14="http://schemas.microsoft.com/office/powerpoint/2010/main" val="683757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effectLst/>
              </a:rPr>
              <a:t>Online fraud is a serious threat to your business and bank accounts. Armed with a valid online banking password and ID, thieves — internal and external — can divert funds from your accounts to theirs.</a:t>
            </a:r>
          </a:p>
          <a:p>
            <a:r>
              <a:rPr lang="en-US" dirty="0" smtClean="0">
                <a:effectLst/>
              </a:rPr>
              <a:t>Half of organizations are using a stronger form of authentication or adding layers of security to access bank services, according to the 2015 </a:t>
            </a:r>
            <a:r>
              <a:rPr lang="en-US" i="1" dirty="0" smtClean="0">
                <a:effectLst/>
              </a:rPr>
              <a:t>AFP Payments Fraud and Control Survey</a:t>
            </a:r>
            <a:r>
              <a:rPr lang="en-US" dirty="0" smtClean="0">
                <a:effectLst/>
              </a:rPr>
              <a:t>.</a:t>
            </a:r>
          </a:p>
          <a:p>
            <a:r>
              <a:rPr lang="en-US" dirty="0" smtClean="0">
                <a:effectLst/>
              </a:rPr>
              <a:t>Dual custody, when used properly, is one of the </a:t>
            </a:r>
            <a:r>
              <a:rPr lang="en-US" dirty="0" smtClean="0">
                <a:effectLst/>
                <a:hlinkClick r:id="rId3"/>
              </a:rPr>
              <a:t>most important tools available</a:t>
            </a:r>
            <a:r>
              <a:rPr lang="en-US" dirty="0" smtClean="0">
                <a:effectLst/>
              </a:rPr>
              <a:t> to help protect your corporate accounts from the risk of fraud. This industry best practice requires two users to make online payment transactions or administrative changes, such as authorizing new users or changing user passwords.</a:t>
            </a:r>
          </a:p>
          <a:p>
            <a:endParaRPr lang="en-US" dirty="0" smtClean="0">
              <a:effectLst/>
            </a:endParaRPr>
          </a:p>
          <a:p>
            <a:r>
              <a:rPr lang="en-US" b="1" dirty="0" smtClean="0">
                <a:effectLst/>
              </a:rPr>
              <a:t>How dual custody works</a:t>
            </a:r>
          </a:p>
          <a:p>
            <a:r>
              <a:rPr lang="en-US" dirty="0" smtClean="0">
                <a:effectLst/>
              </a:rPr>
              <a:t>Dual custody gives you a second chance to spot a payment as fraudulent before it goes out the door.</a:t>
            </a:r>
          </a:p>
          <a:p>
            <a:r>
              <a:rPr lang="en-US" dirty="0" smtClean="0">
                <a:effectLst/>
              </a:rPr>
              <a:t>The first user initiates a payment or administrative change. The second user, </a:t>
            </a:r>
            <a:r>
              <a:rPr lang="en-US" b="1" dirty="0" smtClean="0">
                <a:effectLst/>
              </a:rPr>
              <a:t>on a different computer or mobile device</a:t>
            </a:r>
            <a:r>
              <a:rPr lang="en-US" dirty="0" smtClean="0">
                <a:effectLst/>
              </a:rPr>
              <a:t>, must approve the payment or change before it takes effect.</a:t>
            </a:r>
          </a:p>
          <a:p>
            <a:r>
              <a:rPr lang="en-US" dirty="0" smtClean="0">
                <a:effectLst/>
              </a:rPr>
              <a:t>By separating user tasks and performing them on different devices, you’re better positioned to identify and stop fraud before it happens. Thieves may be able to coax access credentials from the user who initiates online payments, but it’s unlikely they’ll also get credentials from the person who has to approve and release the payments.</a:t>
            </a:r>
          </a:p>
          <a:p>
            <a:r>
              <a:rPr lang="en-US" dirty="0" smtClean="0">
                <a:effectLst/>
              </a:rPr>
              <a:t>Similarly, a rogue employee can’t make unauthorized payments to himself without another person’s approval.</a:t>
            </a:r>
          </a:p>
          <a:p>
            <a:endParaRPr lang="en-US" dirty="0" smtClean="0">
              <a:effectLst/>
            </a:endParaRPr>
          </a:p>
          <a:p>
            <a:r>
              <a:rPr lang="en-US" dirty="0" smtClean="0">
                <a:effectLst/>
              </a:rPr>
              <a:t>We offer this capability</a:t>
            </a:r>
            <a:r>
              <a:rPr lang="en-US" baseline="0" dirty="0" smtClean="0">
                <a:effectLst/>
              </a:rPr>
              <a:t> through the CEO Portal. Check with your Self Administrator to input proper settings. </a:t>
            </a:r>
            <a:endParaRPr lang="en-US" dirty="0" smtClean="0">
              <a:effectLst/>
            </a:endParaRP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19</a:t>
            </a:fld>
            <a:endParaRPr lang="en-US"/>
          </a:p>
        </p:txBody>
      </p:sp>
    </p:spTree>
    <p:extLst>
      <p:ext uri="{BB962C8B-B14F-4D97-AF65-F5344CB8AC3E}">
        <p14:creationId xmlns:p14="http://schemas.microsoft.com/office/powerpoint/2010/main" val="1478728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t>Real-time</a:t>
            </a:r>
            <a:r>
              <a:rPr lang="en-US" altLang="en-US" baseline="0" dirty="0" smtClean="0"/>
              <a:t> settlement with Same Day ACH will shrink the window of opportunity for fraud recovery.</a:t>
            </a:r>
            <a:endParaRPr lang="en-US" altLang="en-US" dirty="0" smtClean="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pitchFamily="18" charset="0"/>
              </a:defRPr>
            </a:lvl1pPr>
            <a:lvl2pPr marL="757066" indent="-291179">
              <a:defRPr>
                <a:solidFill>
                  <a:schemeClr val="tx1"/>
                </a:solidFill>
                <a:latin typeface="Georgia" pitchFamily="18" charset="0"/>
              </a:defRPr>
            </a:lvl2pPr>
            <a:lvl3pPr marL="1164717" indent="-232943">
              <a:defRPr>
                <a:solidFill>
                  <a:schemeClr val="tx1"/>
                </a:solidFill>
                <a:latin typeface="Georgia" pitchFamily="18" charset="0"/>
              </a:defRPr>
            </a:lvl3pPr>
            <a:lvl4pPr marL="1630604" indent="-232943">
              <a:defRPr>
                <a:solidFill>
                  <a:schemeClr val="tx1"/>
                </a:solidFill>
                <a:latin typeface="Georgia" pitchFamily="18" charset="0"/>
              </a:defRPr>
            </a:lvl4pPr>
            <a:lvl5pPr marL="2096491" indent="-232943">
              <a:defRPr>
                <a:solidFill>
                  <a:schemeClr val="tx1"/>
                </a:solidFill>
                <a:latin typeface="Georgia" pitchFamily="18" charset="0"/>
              </a:defRPr>
            </a:lvl5pPr>
            <a:lvl6pPr marL="2562377" indent="-232943" fontAlgn="base">
              <a:spcBef>
                <a:spcPct val="0"/>
              </a:spcBef>
              <a:spcAft>
                <a:spcPct val="0"/>
              </a:spcAft>
              <a:defRPr>
                <a:solidFill>
                  <a:schemeClr val="tx1"/>
                </a:solidFill>
                <a:latin typeface="Georgia" pitchFamily="18" charset="0"/>
              </a:defRPr>
            </a:lvl6pPr>
            <a:lvl7pPr marL="3028264" indent="-232943" fontAlgn="base">
              <a:spcBef>
                <a:spcPct val="0"/>
              </a:spcBef>
              <a:spcAft>
                <a:spcPct val="0"/>
              </a:spcAft>
              <a:defRPr>
                <a:solidFill>
                  <a:schemeClr val="tx1"/>
                </a:solidFill>
                <a:latin typeface="Georgia" pitchFamily="18" charset="0"/>
              </a:defRPr>
            </a:lvl7pPr>
            <a:lvl8pPr marL="3494151" indent="-232943" fontAlgn="base">
              <a:spcBef>
                <a:spcPct val="0"/>
              </a:spcBef>
              <a:spcAft>
                <a:spcPct val="0"/>
              </a:spcAft>
              <a:defRPr>
                <a:solidFill>
                  <a:schemeClr val="tx1"/>
                </a:solidFill>
                <a:latin typeface="Georgia" pitchFamily="18" charset="0"/>
              </a:defRPr>
            </a:lvl8pPr>
            <a:lvl9pPr marL="3960038" indent="-232943" fontAlgn="base">
              <a:spcBef>
                <a:spcPct val="0"/>
              </a:spcBef>
              <a:spcAft>
                <a:spcPct val="0"/>
              </a:spcAft>
              <a:defRPr>
                <a:solidFill>
                  <a:schemeClr val="tx1"/>
                </a:solidFill>
                <a:latin typeface="Georgia" pitchFamily="18" charset="0"/>
              </a:defRPr>
            </a:lvl9pPr>
          </a:lstStyle>
          <a:p>
            <a:pPr fontAlgn="base">
              <a:spcBef>
                <a:spcPct val="0"/>
              </a:spcBef>
              <a:spcAft>
                <a:spcPct val="0"/>
              </a:spcAft>
            </a:pPr>
            <a:fld id="{B83A6CAE-F0D9-4397-B570-99677779A414}" type="slidenum">
              <a:rPr lang="en-US" altLang="en-US">
                <a:solidFill>
                  <a:srgbClr val="000000"/>
                </a:solidFill>
                <a:latin typeface="Calibri" pitchFamily="34" charset="0"/>
              </a:rPr>
              <a:pPr fontAlgn="base">
                <a:spcBef>
                  <a:spcPct val="0"/>
                </a:spcBef>
                <a:spcAft>
                  <a:spcPct val="0"/>
                </a:spcAft>
              </a:pPr>
              <a:t>20</a:t>
            </a:fld>
            <a:endParaRPr lang="en-US" altLang="en-US">
              <a:solidFill>
                <a:srgbClr val="000000"/>
              </a:solidFill>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406400" y="696913"/>
            <a:ext cx="6197600" cy="3486150"/>
          </a:xfrm>
          <a:ln/>
        </p:spPr>
      </p:sp>
      <p:sp>
        <p:nvSpPr>
          <p:cNvPr id="67587" name="Notes Placeholder 2"/>
          <p:cNvSpPr>
            <a:spLocks noGrp="1"/>
          </p:cNvSpPr>
          <p:nvPr>
            <p:ph type="body" idx="1"/>
          </p:nvPr>
        </p:nvSpPr>
        <p:spPr>
          <a:noFill/>
          <a:ln/>
        </p:spPr>
        <p:txBody>
          <a:bodyPr/>
          <a:lstStyle/>
          <a:p>
            <a:r>
              <a:rPr lang="en-US" dirty="0"/>
              <a:t>According to the </a:t>
            </a:r>
            <a:r>
              <a:rPr lang="en-US" dirty="0" smtClean="0"/>
              <a:t>2016 </a:t>
            </a:r>
            <a:r>
              <a:rPr lang="en-US" dirty="0"/>
              <a:t>AFP survey …. </a:t>
            </a:r>
          </a:p>
          <a:p>
            <a:pPr lvl="0"/>
            <a:r>
              <a:rPr lang="en-US" dirty="0" smtClean="0"/>
              <a:t>73% </a:t>
            </a:r>
            <a:r>
              <a:rPr lang="en-US" dirty="0"/>
              <a:t>of organizations experienced attempted or actual payments fraud, which is gradually climbing YOY</a:t>
            </a:r>
          </a:p>
          <a:p>
            <a:pPr lvl="0"/>
            <a:r>
              <a:rPr lang="en-US" dirty="0" smtClean="0"/>
              <a:t>71% of the</a:t>
            </a:r>
            <a:r>
              <a:rPr lang="en-US" baseline="0" dirty="0" smtClean="0"/>
              <a:t> organizations reported the actual or attempted fraud stemmed from paper checks</a:t>
            </a:r>
            <a:endParaRPr lang="en-US" dirty="0"/>
          </a:p>
          <a:p>
            <a:pPr lvl="0"/>
            <a:r>
              <a:rPr lang="en-US" dirty="0" smtClean="0"/>
              <a:t>48% of organizations were exposed to wire fraud – a significant increase from the previous survey.</a:t>
            </a:r>
            <a:endParaRPr lang="en-US" dirty="0"/>
          </a:p>
          <a:p>
            <a:pPr lvl="0"/>
            <a:endParaRPr lang="en-US" dirty="0"/>
          </a:p>
          <a:p>
            <a:pPr lvl="0"/>
            <a:r>
              <a:rPr lang="en-US" dirty="0"/>
              <a:t>With those statistics in mind, it’s important to become educated around </a:t>
            </a:r>
            <a:r>
              <a:rPr lang="en-US" dirty="0" smtClean="0"/>
              <a:t>fraud </a:t>
            </a:r>
            <a:r>
              <a:rPr lang="en-US" dirty="0"/>
              <a:t>threats – </a:t>
            </a:r>
            <a:r>
              <a:rPr lang="en-US" dirty="0" smtClean="0"/>
              <a:t>Payments</a:t>
            </a:r>
            <a:r>
              <a:rPr lang="en-US" baseline="0" dirty="0" smtClean="0"/>
              <a:t> Fraud, </a:t>
            </a:r>
            <a:r>
              <a:rPr lang="en-US" dirty="0" smtClean="0"/>
              <a:t>Account </a:t>
            </a:r>
            <a:r>
              <a:rPr lang="en-US" dirty="0"/>
              <a:t>Takeover Fraud and Impostor Fraud.  We’re going to dive deeply into each of these threats today as well as some best practices you should incorporate to protect your company. </a:t>
            </a:r>
          </a:p>
          <a:p>
            <a:pPr lvl="0"/>
            <a:endParaRPr lang="en-US" dirty="0"/>
          </a:p>
          <a:p>
            <a:pPr lvl="0"/>
            <a:r>
              <a:rPr lang="en-US" dirty="0"/>
              <a:t>Let’s get started…..</a:t>
            </a:r>
          </a:p>
          <a:p>
            <a:pPr lvl="0"/>
            <a:endParaRPr lang="en-US" dirty="0"/>
          </a:p>
          <a:p>
            <a:pPr lvl="0"/>
            <a:endParaRPr lang="en-US" dirty="0"/>
          </a:p>
        </p:txBody>
      </p:sp>
      <p:sp>
        <p:nvSpPr>
          <p:cNvPr id="67588" name="Slide Number Placeholder 3"/>
          <p:cNvSpPr>
            <a:spLocks noGrp="1"/>
          </p:cNvSpPr>
          <p:nvPr>
            <p:ph type="sldNum" sz="quarter" idx="5"/>
          </p:nvPr>
        </p:nvSpPr>
        <p:spPr>
          <a:noFill/>
        </p:spPr>
        <p:txBody>
          <a:bodyPr/>
          <a:lstStyle/>
          <a:p>
            <a:pPr defTabSz="948006"/>
            <a:fld id="{7358B776-10A8-4828-A968-C2FC0CD31041}" type="slidenum">
              <a:rPr lang="en-US" smtClean="0">
                <a:ea typeface="MS PGothic"/>
                <a:cs typeface="MS PGothic"/>
              </a:rPr>
              <a:pPr defTabSz="948006"/>
              <a:t>3</a:t>
            </a:fld>
            <a:endParaRPr lang="en-US" dirty="0" smtClean="0">
              <a:ea typeface="MS PGothic"/>
              <a:cs typeface="MS PGothic"/>
            </a:endParaRPr>
          </a:p>
        </p:txBody>
      </p:sp>
    </p:spTree>
    <p:extLst>
      <p:ext uri="{BB962C8B-B14F-4D97-AF65-F5344CB8AC3E}">
        <p14:creationId xmlns:p14="http://schemas.microsoft.com/office/powerpoint/2010/main" val="4044843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21</a:t>
            </a:fld>
            <a:endParaRPr lang="en-US"/>
          </a:p>
        </p:txBody>
      </p:sp>
    </p:spTree>
    <p:extLst>
      <p:ext uri="{BB962C8B-B14F-4D97-AF65-F5344CB8AC3E}">
        <p14:creationId xmlns:p14="http://schemas.microsoft.com/office/powerpoint/2010/main" val="1478728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4D4AB8-F591-4F25-9DBA-F8CBFB1CCBAA}" type="slidenum">
              <a:rPr lang="en-US" smtClean="0">
                <a:solidFill>
                  <a:prstClr val="black"/>
                </a:solidFill>
              </a:rPr>
              <a:pPr>
                <a:defRPr/>
              </a:pPr>
              <a:t>22</a:t>
            </a:fld>
            <a:endParaRPr lang="en-US" dirty="0">
              <a:solidFill>
                <a:prstClr val="black"/>
              </a:solidFill>
            </a:endParaRPr>
          </a:p>
        </p:txBody>
      </p:sp>
    </p:spTree>
    <p:extLst>
      <p:ext uri="{BB962C8B-B14F-4D97-AF65-F5344CB8AC3E}">
        <p14:creationId xmlns:p14="http://schemas.microsoft.com/office/powerpoint/2010/main" val="6926278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23</a:t>
            </a:fld>
            <a:endParaRPr lang="en-US" dirty="0"/>
          </a:p>
        </p:txBody>
      </p:sp>
    </p:spTree>
    <p:extLst>
      <p:ext uri="{BB962C8B-B14F-4D97-AF65-F5344CB8AC3E}">
        <p14:creationId xmlns:p14="http://schemas.microsoft.com/office/powerpoint/2010/main" val="1652142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24</a:t>
            </a:fld>
            <a:endParaRPr lang="en-US"/>
          </a:p>
        </p:txBody>
      </p:sp>
    </p:spTree>
    <p:extLst>
      <p:ext uri="{BB962C8B-B14F-4D97-AF65-F5344CB8AC3E}">
        <p14:creationId xmlns:p14="http://schemas.microsoft.com/office/powerpoint/2010/main" val="1478728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Fraudsters</a:t>
            </a:r>
            <a:r>
              <a:rPr lang="en-US" altLang="en-US" baseline="0" dirty="0" smtClean="0"/>
              <a:t> get away with it because it works. Companies still don’t fully utilize fraud tools and operate with best practices. </a:t>
            </a:r>
            <a:endParaRPr lang="en-US" altLang="en-US" dirty="0" smtClean="0"/>
          </a:p>
          <a:p>
            <a:pPr defTabSz="931774">
              <a:defRPr/>
            </a:pPr>
            <a:endParaRPr lang="en-US" dirty="0" smtClean="0"/>
          </a:p>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3BE086D-2CA9-4681-A468-0FE1FEF442FE}"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spTree>
    <p:extLst>
      <p:ext uri="{BB962C8B-B14F-4D97-AF65-F5344CB8AC3E}">
        <p14:creationId xmlns:p14="http://schemas.microsoft.com/office/powerpoint/2010/main" val="18110942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smtClean="0">
                <a:solidFill>
                  <a:schemeClr val="tx1"/>
                </a:solidFill>
              </a:rPr>
              <a:t>Call to action</a:t>
            </a:r>
          </a:p>
          <a:p>
            <a:pPr defTabSz="931774">
              <a:defRPr/>
            </a:pPr>
            <a:endParaRPr lang="en-US" dirty="0" smtClean="0">
              <a:solidFill>
                <a:schemeClr val="tx1"/>
              </a:solidFill>
            </a:endParaRPr>
          </a:p>
          <a:p>
            <a:pPr defTabSz="931774">
              <a:defRPr/>
            </a:pPr>
            <a:r>
              <a:rPr lang="en-US" dirty="0" smtClean="0">
                <a:solidFill>
                  <a:schemeClr val="tx1"/>
                </a:solidFill>
              </a:rPr>
              <a:t>This is how we understand this type of fraud today but we know fraud techniques are always evolving. Meet regularly to anticipate how fraudsters might change tactics to overcome new defenses – example, if fraudsters are successful inserting themselves into the supply chain, might they start changing where goods are shipped and start stealing inventory?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26</a:t>
            </a:fld>
            <a:endParaRPr lang="en-US"/>
          </a:p>
        </p:txBody>
      </p:sp>
    </p:spTree>
    <p:extLst>
      <p:ext uri="{BB962C8B-B14F-4D97-AF65-F5344CB8AC3E}">
        <p14:creationId xmlns:p14="http://schemas.microsoft.com/office/powerpoint/2010/main" val="1478728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solidFill>
                <a:schemeClr val="tx1"/>
              </a:solidFill>
            </a:endParaRPr>
          </a:p>
          <a:p>
            <a:r>
              <a:rPr lang="en-US" altLang="en-US" dirty="0" smtClean="0">
                <a:solidFill>
                  <a:schemeClr val="tx1"/>
                </a:solidFill>
              </a:rPr>
              <a:t>If you spot an unauthorized transaction or unusual activity, immediately contact your dedicated client services officer or call 1-800-AT-WELLS. </a:t>
            </a:r>
          </a:p>
          <a:p>
            <a:endParaRPr lang="en-US" altLang="en-US" dirty="0" smtClean="0">
              <a:solidFill>
                <a:schemeClr val="tx1"/>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C125D54-5485-4690-BFC3-172D1A8A9908}"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Tree>
    <p:extLst>
      <p:ext uri="{BB962C8B-B14F-4D97-AF65-F5344CB8AC3E}">
        <p14:creationId xmlns:p14="http://schemas.microsoft.com/office/powerpoint/2010/main" val="29763319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solidFill>
                <a:schemeClr val="tx1"/>
              </a:solidFill>
            </a:endParaRPr>
          </a:p>
          <a:p>
            <a:r>
              <a:rPr lang="en-US" altLang="en-US" dirty="0" smtClean="0">
                <a:solidFill>
                  <a:schemeClr val="tx1"/>
                </a:solidFill>
              </a:rPr>
              <a:t>If you spot an unauthorized transaction or unusual activity, immediately contact your dedicated client services officer or call 1-800-AT-WELLS. </a:t>
            </a:r>
          </a:p>
          <a:p>
            <a:endParaRPr lang="en-US" altLang="en-US" dirty="0" smtClean="0">
              <a:solidFill>
                <a:schemeClr val="tx1"/>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C125D54-5485-4690-BFC3-172D1A8A9908}" type="slidenum">
              <a:rPr lang="en-US" altLang="en-US">
                <a:solidFill>
                  <a:prstClr val="black"/>
                </a:solidFill>
                <a:latin typeface="Calibri" panose="020F0502020204030204" pitchFamily="34" charset="0"/>
              </a:rPr>
              <a:pPr eaLnBrk="1" hangingPunct="1"/>
              <a:t>28</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2946150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47663">
              <a:defRPr/>
            </a:pPr>
            <a:fld id="{E796FFFB-480A-4949-B7DD-117D7F047A4F}" type="slidenum">
              <a:rPr lang="en-US">
                <a:solidFill>
                  <a:prstClr val="black"/>
                </a:solidFill>
                <a:ea typeface="MS PGothic"/>
                <a:cs typeface="MS PGothic"/>
              </a:rPr>
              <a:pPr defTabSz="947663">
                <a:defRPr/>
              </a:pPr>
              <a:t>29</a:t>
            </a:fld>
            <a:endParaRPr lang="en-US" dirty="0">
              <a:solidFill>
                <a:prstClr val="black"/>
              </a:solidFill>
              <a:ea typeface="MS PGothic"/>
              <a:cs typeface="MS PGothic"/>
            </a:endParaRPr>
          </a:p>
        </p:txBody>
      </p:sp>
    </p:spTree>
    <p:extLst>
      <p:ext uri="{BB962C8B-B14F-4D97-AF65-F5344CB8AC3E}">
        <p14:creationId xmlns:p14="http://schemas.microsoft.com/office/powerpoint/2010/main" val="1560312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1" dirty="0" smtClean="0"/>
              <a:t>Shifting payment strategy</a:t>
            </a:r>
            <a:r>
              <a:rPr lang="en-US" dirty="0" smtClean="0"/>
              <a:t>.</a:t>
            </a:r>
            <a:r>
              <a:rPr lang="en-US" baseline="0" dirty="0" smtClean="0"/>
              <a:t> Move away from check usage with use of ACH and Credit Card.</a:t>
            </a:r>
            <a:endParaRPr lang="en-US" dirty="0"/>
          </a:p>
        </p:txBody>
      </p:sp>
      <p:sp>
        <p:nvSpPr>
          <p:cNvPr id="4" name="Slide Number Placeholder 3"/>
          <p:cNvSpPr>
            <a:spLocks noGrp="1"/>
          </p:cNvSpPr>
          <p:nvPr>
            <p:ph type="sldNum" sz="quarter" idx="10"/>
          </p:nvPr>
        </p:nvSpPr>
        <p:spPr/>
        <p:txBody>
          <a:bodyPr/>
          <a:lstStyle/>
          <a:p>
            <a:pPr>
              <a:defRPr/>
            </a:pPr>
            <a:fld id="{217E885F-1320-473C-BED7-70D002C77088}" type="slidenum">
              <a:rPr lang="en-US" smtClean="0"/>
              <a:pPr>
                <a:defRPr/>
              </a:pPr>
              <a:t>4</a:t>
            </a:fld>
            <a:endParaRPr lang="en-US"/>
          </a:p>
        </p:txBody>
      </p:sp>
    </p:spTree>
    <p:extLst>
      <p:ext uri="{BB962C8B-B14F-4D97-AF65-F5344CB8AC3E}">
        <p14:creationId xmlns:p14="http://schemas.microsoft.com/office/powerpoint/2010/main" val="4021190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lnSpcReduction="10000"/>
          </a:bodyPr>
          <a:lstStyle/>
          <a:p>
            <a:r>
              <a:rPr lang="en-US" dirty="0"/>
              <a:t>Account takeover fraud involves a fraudster stealing your confidential information to access your online accounts directly. </a:t>
            </a:r>
          </a:p>
          <a:p>
            <a:endParaRPr lang="en-US" dirty="0"/>
          </a:p>
          <a:p>
            <a:r>
              <a:rPr lang="en-US" dirty="0"/>
              <a:t>They accomplish this by via </a:t>
            </a:r>
            <a:r>
              <a:rPr lang="en-US" b="1" dirty="0"/>
              <a:t>Social Engineering</a:t>
            </a:r>
            <a:r>
              <a:rPr lang="en-US" dirty="0"/>
              <a:t>, which is manipulating you into performing actions or divulging confidential information by impersonating a trustworthy entity; or they can obtain your confidential information via </a:t>
            </a:r>
            <a:r>
              <a:rPr lang="en-US" b="1" dirty="0"/>
              <a:t>Malware</a:t>
            </a:r>
            <a:r>
              <a:rPr lang="en-US" dirty="0"/>
              <a:t> that was unknowingly downloaded to your device, which can capture all on-screen actions and supports session take-over activities. </a:t>
            </a:r>
          </a:p>
          <a:p>
            <a:r>
              <a:rPr lang="en-US" dirty="0"/>
              <a:t/>
            </a:r>
            <a:br>
              <a:rPr lang="en-US" dirty="0"/>
            </a:br>
            <a:r>
              <a:rPr lang="en-US" dirty="0"/>
              <a:t>It’s important to note that anyone who uses a PC for email or web surfing is at risk for downloading malware.  Carriers of malware include infected documents attached to emails, links in emails that connect to an infected site, infected search engine results and documents, and videos, photos and banner ads posted on legitimate sites, particularly social networking sites.  Social media has become a gold mine for fraudsters – I’ll talk more about that in a minute.  </a:t>
            </a:r>
          </a:p>
          <a:p>
            <a:endParaRPr lang="en-US" dirty="0"/>
          </a:p>
          <a:p>
            <a:r>
              <a:rPr lang="en-US" dirty="0"/>
              <a:t>And the goal again for fraudsters is to leverage your credentials to move funds from your account to theirs.</a:t>
            </a:r>
          </a:p>
          <a:p>
            <a:endParaRPr lang="en-US" dirty="0"/>
          </a:p>
          <a:p>
            <a:r>
              <a:rPr lang="en-US" dirty="0"/>
              <a:t>You might be sitting here saying to yourself – I know all about phishing attempts.  I’d never fall for them – they’re so obvious.  But are </a:t>
            </a:r>
            <a:r>
              <a:rPr lang="en-US" dirty="0" smtClean="0"/>
              <a:t>they?</a:t>
            </a:r>
          </a:p>
          <a:p>
            <a:endParaRPr lang="en-US" dirty="0" smtClean="0"/>
          </a:p>
          <a:p>
            <a:r>
              <a:rPr lang="en-US" b="0" i="0" baseline="0" dirty="0" smtClean="0">
                <a:solidFill>
                  <a:srgbClr val="FF0000"/>
                </a:solidFill>
              </a:rPr>
              <a:t>There are several different strategies fraudsters use to obtain our confidential information</a:t>
            </a:r>
          </a:p>
          <a:p>
            <a:endParaRPr lang="en-US" b="0" i="0" baseline="0" dirty="0" smtClean="0">
              <a:solidFill>
                <a:srgbClr val="FF0000"/>
              </a:solidFill>
            </a:endParaRPr>
          </a:p>
          <a:p>
            <a:r>
              <a:rPr lang="en-US" b="0" i="0" baseline="0" dirty="0" smtClean="0">
                <a:solidFill>
                  <a:srgbClr val="FF0000"/>
                </a:solidFill>
              </a:rPr>
              <a:t>The classic phishing attempt is still heavily used.  This is where mass emails are sent out by fraudsters purporting to be from an organization where there is an established relationship.  Think back to the number of data breaches that have been in the news.  Customer data is purchased by fraudsters that aids in their phishing attempts.</a:t>
            </a:r>
          </a:p>
          <a:p>
            <a:endParaRPr lang="en-US" b="0" i="0" baseline="0" dirty="0" smtClean="0">
              <a:solidFill>
                <a:srgbClr val="FF0000"/>
              </a:solidFill>
            </a:endParaRPr>
          </a:p>
          <a:p>
            <a:r>
              <a:rPr lang="en-US" b="0" i="0" baseline="0" dirty="0" smtClean="0">
                <a:solidFill>
                  <a:srgbClr val="FF0000"/>
                </a:solidFill>
              </a:rPr>
              <a:t>Another strategy is </a:t>
            </a:r>
            <a:r>
              <a:rPr lang="en-US" b="0" i="0" baseline="0" dirty="0" err="1" smtClean="0">
                <a:solidFill>
                  <a:srgbClr val="FF0000"/>
                </a:solidFill>
              </a:rPr>
              <a:t>Vishing</a:t>
            </a:r>
            <a:r>
              <a:rPr lang="en-US" b="0" i="0" baseline="0" dirty="0" smtClean="0">
                <a:solidFill>
                  <a:srgbClr val="FF0000"/>
                </a:solidFill>
              </a:rPr>
              <a:t> – which is where the fraudster picks up the phone and makes contact with the their victim.  We are seeing tactic used more and more, and with the ability to spoof Caller ID, it’s easy to become a victim if you’re not careful. </a:t>
            </a:r>
          </a:p>
          <a:p>
            <a:endParaRPr lang="en-US" b="0" i="0" baseline="0" dirty="0" smtClean="0">
              <a:solidFill>
                <a:srgbClr val="FF0000"/>
              </a:solidFill>
            </a:endParaRPr>
          </a:p>
          <a:p>
            <a:r>
              <a:rPr lang="en-US" b="0" i="0" baseline="0" dirty="0" smtClean="0">
                <a:solidFill>
                  <a:srgbClr val="FF0000"/>
                </a:solidFill>
              </a:rPr>
              <a:t>Similar to </a:t>
            </a:r>
            <a:r>
              <a:rPr lang="en-US" b="0" i="0" baseline="0" dirty="0" err="1" smtClean="0">
                <a:solidFill>
                  <a:srgbClr val="FF0000"/>
                </a:solidFill>
              </a:rPr>
              <a:t>Vishing</a:t>
            </a:r>
            <a:r>
              <a:rPr lang="en-US" b="0" i="0" baseline="0" dirty="0" smtClean="0">
                <a:solidFill>
                  <a:srgbClr val="FF0000"/>
                </a:solidFill>
              </a:rPr>
              <a:t>, there is also </a:t>
            </a:r>
            <a:r>
              <a:rPr lang="en-US" b="0" i="0" baseline="0" dirty="0" err="1" smtClean="0">
                <a:solidFill>
                  <a:srgbClr val="FF0000"/>
                </a:solidFill>
              </a:rPr>
              <a:t>Smishing</a:t>
            </a:r>
            <a:r>
              <a:rPr lang="en-US" b="0" i="0" baseline="0" dirty="0" smtClean="0">
                <a:solidFill>
                  <a:srgbClr val="FF0000"/>
                </a:solidFill>
              </a:rPr>
              <a:t>, which is when the fraudsters send a fraudulent text, typically with a link.  If you click on the link, malware is installed on your device.</a:t>
            </a:r>
          </a:p>
          <a:p>
            <a:endParaRPr lang="en-US" b="0" i="0" baseline="0" dirty="0" smtClean="0">
              <a:solidFill>
                <a:srgbClr val="FF0000"/>
              </a:solidFill>
            </a:endParaRPr>
          </a:p>
          <a:p>
            <a:r>
              <a:rPr lang="en-US" b="0" i="0" baseline="0" dirty="0" smtClean="0">
                <a:solidFill>
                  <a:srgbClr val="FF0000"/>
                </a:solidFill>
              </a:rPr>
              <a:t>Last is Spear-phishing, which is a tactic that is becoming one of the fraudster’s favorites.  Spear-phishing is where there is a targeted attack directed at a small group of potential victims.  Because they’re more customized, they have a higher degree of believability and therefore, a higher open rate.   According to Symantec’s Internet Security and Threat report, in 2014, 60 percent of all spear-phishing  phishing attacks struck small- and medium-sized organizations, so users need to be extremely careful.</a:t>
            </a:r>
          </a:p>
          <a:p>
            <a:endParaRPr lang="en-US" dirty="0" smtClean="0"/>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5</a:t>
            </a:fld>
            <a:endParaRPr lang="en-US"/>
          </a:p>
        </p:txBody>
      </p:sp>
    </p:spTree>
    <p:extLst>
      <p:ext uri="{BB962C8B-B14F-4D97-AF65-F5344CB8AC3E}">
        <p14:creationId xmlns:p14="http://schemas.microsoft.com/office/powerpoint/2010/main" val="2446026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en-US" sz="1100" b="1" dirty="0"/>
              <a:t>One out of every </a:t>
            </a:r>
            <a:r>
              <a:rPr lang="en-US" sz="1100" b="1" dirty="0" smtClean="0"/>
              <a:t>220 </a:t>
            </a:r>
            <a:r>
              <a:rPr lang="en-US" sz="1100" b="1" dirty="0"/>
              <a:t>emails contains malware</a:t>
            </a:r>
            <a:r>
              <a:rPr lang="en-US" sz="1100" dirty="0"/>
              <a:t> or a link to malware. </a:t>
            </a:r>
          </a:p>
          <a:p>
            <a:endParaRPr lang="en-US" sz="1100" dirty="0"/>
          </a:p>
          <a:p>
            <a:r>
              <a:rPr lang="en-US" sz="1100" dirty="0"/>
              <a:t>If that doesn’t make you gasp, what about the fact that there was 317 million NEW malware variants detected in 2014. Key word is detected.</a:t>
            </a:r>
          </a:p>
          <a:p>
            <a:endParaRPr lang="en-US" sz="1100" dirty="0"/>
          </a:p>
          <a:p>
            <a:r>
              <a:rPr lang="en-US" sz="1100" dirty="0"/>
              <a:t>Let’s explore how cybercriminals have become more adept at accomplishing their goal of stealing financial or other data. </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3416486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92500" lnSpcReduction="10000"/>
          </a:bodyPr>
          <a:lstStyle/>
          <a:p>
            <a:pPr marL="174708" indent="-174708">
              <a:buFont typeface="Arial" panose="020B0604020202020204" pitchFamily="34" charset="0"/>
              <a:buChar char="•"/>
            </a:pPr>
            <a:r>
              <a:rPr lang="en-US" dirty="0" smtClean="0"/>
              <a:t>Customer receives phishing email and inadvertently downloads malware.   </a:t>
            </a:r>
            <a:r>
              <a:rPr lang="en-US" b="1" dirty="0" smtClean="0"/>
              <a:t>(NO PICTURE/ANIMATION)</a:t>
            </a:r>
          </a:p>
          <a:p>
            <a:r>
              <a:rPr lang="en-US" b="1" dirty="0" smtClean="0"/>
              <a:t>CLICK</a:t>
            </a:r>
          </a:p>
          <a:p>
            <a:pPr marL="174708" indent="-174708">
              <a:buFont typeface="Arial" panose="020B0604020202020204" pitchFamily="34" charset="0"/>
              <a:buChar char="•"/>
            </a:pPr>
            <a:r>
              <a:rPr lang="en-US" dirty="0" smtClean="0"/>
              <a:t>Malware enables fraudster to divert customer to ‘fake’ CEO Portal pages and obtain credentials, including token codes.  </a:t>
            </a:r>
            <a:r>
              <a:rPr lang="en-US" b="1" dirty="0" smtClean="0"/>
              <a:t>(IMAGE APPEARS</a:t>
            </a:r>
            <a:r>
              <a:rPr lang="en-US" b="1" baseline="0" dirty="0" smtClean="0"/>
              <a:t> ON CLICK) </a:t>
            </a:r>
          </a:p>
          <a:p>
            <a:r>
              <a:rPr lang="en-US" b="1" baseline="0" dirty="0" smtClean="0"/>
              <a:t>	*Unexpected Token prompt appears at login</a:t>
            </a:r>
          </a:p>
          <a:p>
            <a:r>
              <a:rPr lang="en-US" b="1" baseline="0" dirty="0" smtClean="0"/>
              <a:t>CLICK TO REMOVE IMAGE AND MOVE ON</a:t>
            </a:r>
          </a:p>
          <a:p>
            <a:pPr marL="174708" indent="-174708" defTabSz="931774" eaLnBrk="1" fontAlgn="auto" hangingPunct="1">
              <a:spcBef>
                <a:spcPts val="0"/>
              </a:spcBef>
              <a:spcAft>
                <a:spcPts val="0"/>
              </a:spcAft>
              <a:buFont typeface="Arial" panose="020B0604020202020204" pitchFamily="34" charset="0"/>
              <a:buChar char="•"/>
              <a:defRPr/>
            </a:pPr>
            <a:r>
              <a:rPr lang="en-US" dirty="0" smtClean="0"/>
              <a:t>Page displays a delay message while fraudster is busy logging on to CEO Portal and initiating payments. </a:t>
            </a:r>
            <a:r>
              <a:rPr lang="en-US" b="1" dirty="0" smtClean="0"/>
              <a:t>(IMAGE APPEARS</a:t>
            </a:r>
            <a:r>
              <a:rPr lang="en-US" b="1" baseline="0" dirty="0" smtClean="0"/>
              <a:t> ON CLICK) </a:t>
            </a:r>
          </a:p>
          <a:p>
            <a:pPr defTabSz="931774" eaLnBrk="1" fontAlgn="auto" hangingPunct="1">
              <a:spcBef>
                <a:spcPts val="0"/>
              </a:spcBef>
              <a:spcAft>
                <a:spcPts val="0"/>
              </a:spcAft>
              <a:defRPr/>
            </a:pPr>
            <a:r>
              <a:rPr lang="en-US" b="0" baseline="0" dirty="0" smtClean="0"/>
              <a:t>	*</a:t>
            </a:r>
            <a:r>
              <a:rPr lang="en-US" b="0" i="1" baseline="0" dirty="0" smtClean="0"/>
              <a:t>while customer was waiting for security parameters to be “checked’, the fraudster used their credentials to login to the real CEO Portal and initiate a wire. </a:t>
            </a:r>
          </a:p>
          <a:p>
            <a:pPr defTabSz="931774" eaLnBrk="1" fontAlgn="auto" hangingPunct="1">
              <a:spcBef>
                <a:spcPts val="0"/>
              </a:spcBef>
              <a:spcAft>
                <a:spcPts val="0"/>
              </a:spcAft>
              <a:defRPr/>
            </a:pPr>
            <a:r>
              <a:rPr lang="en-US" b="1" baseline="0" dirty="0" smtClean="0"/>
              <a:t>CLICK TO REMOVE IMAGE AND MOVE ON</a:t>
            </a:r>
          </a:p>
          <a:p>
            <a:pPr defTabSz="931774" eaLnBrk="1" fontAlgn="auto" hangingPunct="1">
              <a:spcBef>
                <a:spcPts val="0"/>
              </a:spcBef>
              <a:spcAft>
                <a:spcPts val="0"/>
              </a:spcAft>
              <a:defRPr/>
            </a:pPr>
            <a:endParaRPr lang="en-US" b="0" i="1" baseline="0" dirty="0" smtClean="0"/>
          </a:p>
          <a:p>
            <a:pPr marL="174708" indent="-174708" defTabSz="931774" eaLnBrk="1" fontAlgn="auto" hangingPunct="1">
              <a:spcBef>
                <a:spcPts val="0"/>
              </a:spcBef>
              <a:spcAft>
                <a:spcPts val="0"/>
              </a:spcAft>
              <a:buFont typeface="Arial" panose="020B0604020202020204" pitchFamily="34" charset="0"/>
              <a:buChar char="•"/>
              <a:defRPr/>
            </a:pPr>
            <a:r>
              <a:rPr lang="en-US" dirty="0" smtClean="0"/>
              <a:t>Malware also allows the fraudster to insert pop-up messaging requesting customer contact information. </a:t>
            </a:r>
            <a:r>
              <a:rPr lang="en-US" b="1" baseline="0" dirty="0" smtClean="0"/>
              <a:t>CLICK FOR IMAGE</a:t>
            </a:r>
            <a:endParaRPr lang="en-US" dirty="0" smtClean="0"/>
          </a:p>
          <a:p>
            <a:r>
              <a:rPr lang="en-US" b="1" dirty="0" smtClean="0"/>
              <a:t>CLICK</a:t>
            </a:r>
            <a:r>
              <a:rPr lang="en-US" b="1" baseline="0" dirty="0" smtClean="0"/>
              <a:t> TO REMOVE IMAGE AND MOVE ON TO NEXT BULLETS</a:t>
            </a:r>
          </a:p>
          <a:p>
            <a:endParaRPr lang="en-US" dirty="0" smtClean="0"/>
          </a:p>
          <a:p>
            <a:pPr lvl="1"/>
            <a:r>
              <a:rPr lang="en-US" dirty="0" smtClean="0"/>
              <a:t>Fraudster calls customer claiming to be from Wells Fargo to discuss customer’s unreported “system issues”.  </a:t>
            </a:r>
          </a:p>
          <a:p>
            <a:pPr lvl="1"/>
            <a:r>
              <a:rPr lang="en-US" dirty="0" smtClean="0"/>
              <a:t>Fraudster is looking to engage other users to log into CEO Portal using the same device in order to compromise their credentials as well.  </a:t>
            </a:r>
          </a:p>
          <a:p>
            <a:endParaRPr lang="en-US" dirty="0"/>
          </a:p>
        </p:txBody>
      </p:sp>
      <p:sp>
        <p:nvSpPr>
          <p:cNvPr id="4" name="Slide Number Placeholder 3"/>
          <p:cNvSpPr>
            <a:spLocks noGrp="1"/>
          </p:cNvSpPr>
          <p:nvPr>
            <p:ph type="sldNum" sz="quarter" idx="10"/>
          </p:nvPr>
        </p:nvSpPr>
        <p:spPr/>
        <p:txBody>
          <a:bodyPr/>
          <a:lstStyle/>
          <a:p>
            <a:fld id="{65C7B028-1434-453D-8CE4-C175A206B512}" type="slidenum">
              <a:rPr lang="en-US" smtClean="0"/>
              <a:pPr/>
              <a:t>7</a:t>
            </a:fld>
            <a:endParaRPr lang="en-US" dirty="0"/>
          </a:p>
        </p:txBody>
      </p:sp>
    </p:spTree>
    <p:extLst>
      <p:ext uri="{BB962C8B-B14F-4D97-AF65-F5344CB8AC3E}">
        <p14:creationId xmlns:p14="http://schemas.microsoft.com/office/powerpoint/2010/main" val="113267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92500" lnSpcReduction="10000"/>
          </a:bodyPr>
          <a:lstStyle/>
          <a:p>
            <a:pPr marL="174708" indent="-174708">
              <a:buFont typeface="Arial" panose="020B0604020202020204" pitchFamily="34" charset="0"/>
              <a:buChar char="•"/>
            </a:pPr>
            <a:r>
              <a:rPr lang="en-US" dirty="0" smtClean="0"/>
              <a:t>Customer receives phishing email and inadvertently downloads malware.   </a:t>
            </a:r>
            <a:r>
              <a:rPr lang="en-US" b="1" dirty="0" smtClean="0"/>
              <a:t>(NO PICTURE/ANIMATION)</a:t>
            </a:r>
          </a:p>
          <a:p>
            <a:r>
              <a:rPr lang="en-US" b="1" dirty="0" smtClean="0"/>
              <a:t>CLICK</a:t>
            </a:r>
          </a:p>
          <a:p>
            <a:pPr marL="174708" indent="-174708">
              <a:buFont typeface="Arial" panose="020B0604020202020204" pitchFamily="34" charset="0"/>
              <a:buChar char="•"/>
            </a:pPr>
            <a:r>
              <a:rPr lang="en-US" dirty="0" smtClean="0"/>
              <a:t>Malware enables fraudster to divert customer to ‘fake’ CEO Portal pages and obtain credentials, including token codes.  </a:t>
            </a:r>
            <a:r>
              <a:rPr lang="en-US" b="1" dirty="0" smtClean="0"/>
              <a:t>(IMAGE APPEARS</a:t>
            </a:r>
            <a:r>
              <a:rPr lang="en-US" b="1" baseline="0" dirty="0" smtClean="0"/>
              <a:t> ON CLICK) </a:t>
            </a:r>
          </a:p>
          <a:p>
            <a:r>
              <a:rPr lang="en-US" b="1" baseline="0" dirty="0" smtClean="0"/>
              <a:t>	*Unexpected Token prompt appears at login</a:t>
            </a:r>
          </a:p>
          <a:p>
            <a:r>
              <a:rPr lang="en-US" b="1" baseline="0" dirty="0" smtClean="0"/>
              <a:t>CLICK TO REMOVE IMAGE AND MOVE ON</a:t>
            </a:r>
          </a:p>
          <a:p>
            <a:pPr marL="174708" indent="-174708" defTabSz="931774" eaLnBrk="1" fontAlgn="auto" hangingPunct="1">
              <a:spcBef>
                <a:spcPts val="0"/>
              </a:spcBef>
              <a:spcAft>
                <a:spcPts val="0"/>
              </a:spcAft>
              <a:buFont typeface="Arial" panose="020B0604020202020204" pitchFamily="34" charset="0"/>
              <a:buChar char="•"/>
              <a:defRPr/>
            </a:pPr>
            <a:r>
              <a:rPr lang="en-US" dirty="0" smtClean="0"/>
              <a:t>Page displays a delay message while fraudster is busy logging on to CEO Portal and initiating payments. </a:t>
            </a:r>
            <a:r>
              <a:rPr lang="en-US" b="1" dirty="0" smtClean="0"/>
              <a:t>(IMAGE APPEARS</a:t>
            </a:r>
            <a:r>
              <a:rPr lang="en-US" b="1" baseline="0" dirty="0" smtClean="0"/>
              <a:t> ON CLICK) </a:t>
            </a:r>
          </a:p>
          <a:p>
            <a:pPr defTabSz="931774" eaLnBrk="1" fontAlgn="auto" hangingPunct="1">
              <a:spcBef>
                <a:spcPts val="0"/>
              </a:spcBef>
              <a:spcAft>
                <a:spcPts val="0"/>
              </a:spcAft>
              <a:defRPr/>
            </a:pPr>
            <a:r>
              <a:rPr lang="en-US" b="0" baseline="0" dirty="0" smtClean="0"/>
              <a:t>	*</a:t>
            </a:r>
            <a:r>
              <a:rPr lang="en-US" b="0" i="1" baseline="0" dirty="0" smtClean="0"/>
              <a:t>while customer was waiting for security parameters to be “checked’, the fraudster used their credentials to login to the real CEO Portal and initiate a wire. </a:t>
            </a:r>
          </a:p>
          <a:p>
            <a:pPr defTabSz="931774" eaLnBrk="1" fontAlgn="auto" hangingPunct="1">
              <a:spcBef>
                <a:spcPts val="0"/>
              </a:spcBef>
              <a:spcAft>
                <a:spcPts val="0"/>
              </a:spcAft>
              <a:defRPr/>
            </a:pPr>
            <a:r>
              <a:rPr lang="en-US" b="1" baseline="0" dirty="0" smtClean="0"/>
              <a:t>CLICK TO REMOVE IMAGE AND MOVE ON</a:t>
            </a:r>
          </a:p>
          <a:p>
            <a:pPr defTabSz="931774" eaLnBrk="1" fontAlgn="auto" hangingPunct="1">
              <a:spcBef>
                <a:spcPts val="0"/>
              </a:spcBef>
              <a:spcAft>
                <a:spcPts val="0"/>
              </a:spcAft>
              <a:defRPr/>
            </a:pPr>
            <a:endParaRPr lang="en-US" b="0" i="1" baseline="0" dirty="0" smtClean="0"/>
          </a:p>
          <a:p>
            <a:pPr marL="174708" indent="-174708" defTabSz="931774" eaLnBrk="1" fontAlgn="auto" hangingPunct="1">
              <a:spcBef>
                <a:spcPts val="0"/>
              </a:spcBef>
              <a:spcAft>
                <a:spcPts val="0"/>
              </a:spcAft>
              <a:buFont typeface="Arial" panose="020B0604020202020204" pitchFamily="34" charset="0"/>
              <a:buChar char="•"/>
              <a:defRPr/>
            </a:pPr>
            <a:r>
              <a:rPr lang="en-US" dirty="0" smtClean="0"/>
              <a:t>Malware also allows the fraudster to insert pop-up messaging requesting customer contact information. </a:t>
            </a:r>
            <a:r>
              <a:rPr lang="en-US" b="1" baseline="0" dirty="0" smtClean="0"/>
              <a:t>CLICK FOR IMAGE</a:t>
            </a:r>
            <a:endParaRPr lang="en-US" dirty="0" smtClean="0"/>
          </a:p>
          <a:p>
            <a:r>
              <a:rPr lang="en-US" b="1" dirty="0" smtClean="0"/>
              <a:t>CLICK</a:t>
            </a:r>
            <a:r>
              <a:rPr lang="en-US" b="1" baseline="0" dirty="0" smtClean="0"/>
              <a:t> TO REMOVE IMAGE AND MOVE ON TO NEXT BULLETS</a:t>
            </a:r>
          </a:p>
          <a:p>
            <a:endParaRPr lang="en-US" dirty="0" smtClean="0"/>
          </a:p>
          <a:p>
            <a:pPr lvl="1"/>
            <a:r>
              <a:rPr lang="en-US" dirty="0" smtClean="0"/>
              <a:t>Fraudster calls customer claiming to be from Wells Fargo to discuss customer’s unreported “system issues”.  </a:t>
            </a:r>
          </a:p>
          <a:p>
            <a:pPr lvl="1"/>
            <a:r>
              <a:rPr lang="en-US" dirty="0" smtClean="0"/>
              <a:t>Fraudster is looking to engage other users to log into CEO Portal using the same device in order to compromise their credentials as well.  </a:t>
            </a:r>
          </a:p>
          <a:p>
            <a:endParaRPr lang="en-US" dirty="0"/>
          </a:p>
        </p:txBody>
      </p:sp>
      <p:sp>
        <p:nvSpPr>
          <p:cNvPr id="4" name="Slide Number Placeholder 3"/>
          <p:cNvSpPr>
            <a:spLocks noGrp="1"/>
          </p:cNvSpPr>
          <p:nvPr>
            <p:ph type="sldNum" sz="quarter" idx="10"/>
          </p:nvPr>
        </p:nvSpPr>
        <p:spPr/>
        <p:txBody>
          <a:bodyPr/>
          <a:lstStyle/>
          <a:p>
            <a:fld id="{65C7B028-1434-453D-8CE4-C175A206B512}" type="slidenum">
              <a:rPr lang="en-US" smtClean="0"/>
              <a:pPr/>
              <a:t>8</a:t>
            </a:fld>
            <a:endParaRPr lang="en-US" dirty="0"/>
          </a:p>
        </p:txBody>
      </p:sp>
    </p:spTree>
    <p:extLst>
      <p:ext uri="{BB962C8B-B14F-4D97-AF65-F5344CB8AC3E}">
        <p14:creationId xmlns:p14="http://schemas.microsoft.com/office/powerpoint/2010/main" val="1132673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eaLnBrk="1" hangingPunct="1">
              <a:spcBef>
                <a:spcPct val="0"/>
              </a:spcBef>
              <a:defRPr/>
            </a:pPr>
            <a:r>
              <a:rPr lang="en-US" altLang="en-US" dirty="0">
                <a:ea typeface="ＭＳ Ｐゴシック" panose="020B0600070205080204" pitchFamily="34" charset="-128"/>
              </a:rPr>
              <a:t>What is Impostor Fraud?</a:t>
            </a:r>
          </a:p>
          <a:p>
            <a:pPr defTabSz="931774" eaLnBrk="1" hangingPunct="1">
              <a:spcBef>
                <a:spcPct val="0"/>
              </a:spcBef>
              <a:defRPr/>
            </a:pPr>
            <a:r>
              <a:rPr lang="en-US" altLang="en-US" dirty="0">
                <a:ea typeface="ＭＳ Ｐゴシック" panose="020B0600070205080204" pitchFamily="34" charset="-128"/>
              </a:rPr>
              <a:t>Fraudster poses as a person of authority within your company or a vendor or business partner and requests a payment or a change to existing payment instructions.  If you act on the request, you send money directly to the fraudster</a:t>
            </a:r>
          </a:p>
          <a:p>
            <a:pPr defTabSz="931774" eaLnBrk="1" hangingPunct="1">
              <a:spcBef>
                <a:spcPct val="0"/>
              </a:spcBef>
              <a:defRPr/>
            </a:pPr>
            <a:endParaRPr lang="en-US" altLang="en-US" dirty="0">
              <a:ea typeface="ＭＳ Ｐゴシック" panose="020B0600070205080204" pitchFamily="34" charset="-128"/>
            </a:endParaRPr>
          </a:p>
          <a:p>
            <a:pPr defTabSz="931774" eaLnBrk="1" hangingPunct="1">
              <a:spcBef>
                <a:spcPct val="0"/>
              </a:spcBef>
              <a:defRPr/>
            </a:pPr>
            <a:r>
              <a:rPr lang="en-US" altLang="en-US" dirty="0">
                <a:ea typeface="ＭＳ Ｐゴシック" panose="020B0600070205080204" pitchFamily="34" charset="-128"/>
              </a:rPr>
              <a:t>Other names</a:t>
            </a:r>
          </a:p>
          <a:p>
            <a:pPr marL="174708" indent="-174708" defTabSz="931774" eaLnBrk="1" hangingPunct="1">
              <a:spcBef>
                <a:spcPct val="0"/>
              </a:spcBef>
              <a:buFont typeface="Arial" panose="020B0604020202020204" pitchFamily="34" charset="0"/>
              <a:buChar char="•"/>
              <a:defRPr/>
            </a:pPr>
            <a:r>
              <a:rPr lang="en-US" altLang="en-US" dirty="0">
                <a:ea typeface="ＭＳ Ｐゴシック" panose="020B0600070205080204" pitchFamily="34" charset="-128"/>
              </a:rPr>
              <a:t>Supply Chain Fraud</a:t>
            </a:r>
          </a:p>
          <a:p>
            <a:pPr marL="174708" indent="-174708" defTabSz="931774" eaLnBrk="1" hangingPunct="1">
              <a:spcBef>
                <a:spcPct val="0"/>
              </a:spcBef>
              <a:buFont typeface="Arial" panose="020B0604020202020204" pitchFamily="34" charset="0"/>
              <a:buChar char="•"/>
              <a:defRPr/>
            </a:pPr>
            <a:r>
              <a:rPr lang="en-US" altLang="en-US" dirty="0">
                <a:ea typeface="ＭＳ Ｐゴシック" panose="020B0600070205080204" pitchFamily="34" charset="-128"/>
              </a:rPr>
              <a:t>Man in the Email</a:t>
            </a:r>
          </a:p>
          <a:p>
            <a:pPr marL="174708" indent="-174708" defTabSz="931774" eaLnBrk="1" hangingPunct="1">
              <a:spcBef>
                <a:spcPct val="0"/>
              </a:spcBef>
              <a:buFont typeface="Arial" panose="020B0604020202020204" pitchFamily="34" charset="0"/>
              <a:buChar char="•"/>
              <a:defRPr/>
            </a:pPr>
            <a:r>
              <a:rPr lang="en-US" altLang="en-US" dirty="0">
                <a:ea typeface="ＭＳ Ｐゴシック" panose="020B0600070205080204" pitchFamily="34" charset="-128"/>
              </a:rPr>
              <a:t>Masquerading</a:t>
            </a:r>
          </a:p>
          <a:p>
            <a:pPr marL="174708" indent="-174708" defTabSz="931774" eaLnBrk="1" hangingPunct="1">
              <a:spcBef>
                <a:spcPct val="0"/>
              </a:spcBef>
              <a:buFont typeface="Arial" panose="020B0604020202020204" pitchFamily="34" charset="0"/>
              <a:buChar char="•"/>
              <a:defRPr/>
            </a:pPr>
            <a:r>
              <a:rPr lang="en-US" altLang="en-US" dirty="0">
                <a:ea typeface="ＭＳ Ｐゴシック" panose="020B0600070205080204" pitchFamily="34" charset="-128"/>
              </a:rPr>
              <a:t>Business Email Compromise</a:t>
            </a:r>
          </a:p>
          <a:p>
            <a:pPr defTabSz="931774" eaLnBrk="1" hangingPunct="1">
              <a:spcBef>
                <a:spcPct val="0"/>
              </a:spcBef>
              <a:defRPr/>
            </a:pPr>
            <a:endParaRPr lang="en-US" altLang="en-US" dirty="0">
              <a:ea typeface="ＭＳ Ｐゴシック" panose="020B0600070205080204" pitchFamily="34" charset="-128"/>
            </a:endParaRPr>
          </a:p>
          <a:p>
            <a:pPr eaLnBrk="1" hangingPunct="1">
              <a:spcBef>
                <a:spcPct val="0"/>
              </a:spcBef>
            </a:pPr>
            <a:r>
              <a:rPr lang="en-US" altLang="en-US" dirty="0" smtClean="0"/>
              <a:t>Let’s take a look at how the fraudsters are making contact with their victims</a:t>
            </a:r>
          </a:p>
        </p:txBody>
      </p:sp>
      <p:sp>
        <p:nvSpPr>
          <p:cNvPr id="286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6B9F1EA-6EB2-4018-B763-68E7D90A7F38}"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extLst>
      <p:ext uri="{BB962C8B-B14F-4D97-AF65-F5344CB8AC3E}">
        <p14:creationId xmlns:p14="http://schemas.microsoft.com/office/powerpoint/2010/main" val="2321618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solidFill>
                  <a:schemeClr val="tx1"/>
                </a:solidFill>
              </a:rPr>
              <a:t>Email Hacking</a:t>
            </a:r>
          </a:p>
          <a:p>
            <a:r>
              <a:rPr lang="en-US" altLang="en-US" dirty="0" smtClean="0">
                <a:solidFill>
                  <a:schemeClr val="tx1"/>
                </a:solidFill>
              </a:rPr>
              <a:t>Is when the fraudster takes over full access to the email account</a:t>
            </a:r>
          </a:p>
          <a:p>
            <a:r>
              <a:rPr lang="en-US" altLang="en-US" dirty="0" smtClean="0">
                <a:solidFill>
                  <a:schemeClr val="tx1"/>
                </a:solidFill>
              </a:rPr>
              <a:t>There are no red flags….he can send emails and intercept incoming emails at will</a:t>
            </a:r>
          </a:p>
          <a:p>
            <a:r>
              <a:rPr lang="en-US" altLang="en-US" dirty="0" smtClean="0">
                <a:solidFill>
                  <a:schemeClr val="tx1"/>
                </a:solidFill>
              </a:rPr>
              <a:t>And also do reconnaissance</a:t>
            </a:r>
          </a:p>
          <a:p>
            <a:pPr marL="174708" indent="-174708">
              <a:buFont typeface="Arial" panose="020B0604020202020204" pitchFamily="34" charset="0"/>
              <a:buChar char="•"/>
            </a:pPr>
            <a:r>
              <a:rPr lang="en-US" altLang="en-US" dirty="0" smtClean="0">
                <a:solidFill>
                  <a:schemeClr val="tx1"/>
                </a:solidFill>
              </a:rPr>
              <a:t>Check calendar….when out</a:t>
            </a:r>
          </a:p>
          <a:p>
            <a:pPr marL="174708" indent="-174708">
              <a:buFont typeface="Arial" panose="020B0604020202020204" pitchFamily="34" charset="0"/>
              <a:buChar char="•"/>
            </a:pPr>
            <a:r>
              <a:rPr lang="en-US" altLang="en-US" dirty="0" smtClean="0">
                <a:solidFill>
                  <a:schemeClr val="tx1"/>
                </a:solidFill>
              </a:rPr>
              <a:t>Trading partners</a:t>
            </a:r>
          </a:p>
          <a:p>
            <a:pPr marL="174708" indent="-174708">
              <a:buFont typeface="Arial" panose="020B0604020202020204" pitchFamily="34" charset="0"/>
              <a:buChar char="•"/>
            </a:pPr>
            <a:r>
              <a:rPr lang="en-US" altLang="en-US" dirty="0" smtClean="0">
                <a:solidFill>
                  <a:schemeClr val="tx1"/>
                </a:solidFill>
              </a:rPr>
              <a:t>Writing style</a:t>
            </a:r>
          </a:p>
          <a:p>
            <a:pPr marL="174708" indent="-174708">
              <a:buFont typeface="Arial" panose="020B0604020202020204" pitchFamily="34" charset="0"/>
              <a:buChar char="•"/>
            </a:pPr>
            <a:r>
              <a:rPr lang="en-US" altLang="en-US" dirty="0" smtClean="0">
                <a:solidFill>
                  <a:schemeClr val="tx1"/>
                </a:solidFill>
              </a:rPr>
              <a:t>Etc.</a:t>
            </a:r>
          </a:p>
          <a:p>
            <a:r>
              <a:rPr lang="en-US" altLang="en-US" dirty="0" smtClean="0">
                <a:solidFill>
                  <a:schemeClr val="tx1"/>
                </a:solidFill>
              </a:rPr>
              <a:t>BOTTOM LINE…..EMAIL SHOULD NOT BE TRUSTED FOR PAYMENT RELATED ACTIVITY</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57066" indent="-291179" eaLnBrk="0" hangingPunct="0">
              <a:defRPr>
                <a:solidFill>
                  <a:schemeClr val="tx1"/>
                </a:solidFill>
                <a:latin typeface="Verdana" panose="020B0604030504040204" pitchFamily="34" charset="0"/>
                <a:cs typeface="Arial" panose="020B0604020202020204" pitchFamily="34" charset="0"/>
              </a:defRPr>
            </a:lvl2pPr>
            <a:lvl3pPr marL="1164717" indent="-232943" eaLnBrk="0" hangingPunct="0">
              <a:defRPr>
                <a:solidFill>
                  <a:schemeClr val="tx1"/>
                </a:solidFill>
                <a:latin typeface="Verdana" panose="020B0604030504040204" pitchFamily="34" charset="0"/>
                <a:cs typeface="Arial" panose="020B0604020202020204" pitchFamily="34" charset="0"/>
              </a:defRPr>
            </a:lvl3pPr>
            <a:lvl4pPr marL="1630604" indent="-232943" eaLnBrk="0" hangingPunct="0">
              <a:defRPr>
                <a:solidFill>
                  <a:schemeClr val="tx1"/>
                </a:solidFill>
                <a:latin typeface="Verdana" panose="020B0604030504040204" pitchFamily="34" charset="0"/>
                <a:cs typeface="Arial" panose="020B0604020202020204" pitchFamily="34" charset="0"/>
              </a:defRPr>
            </a:lvl4pPr>
            <a:lvl5pPr marL="2096491" indent="-232943" eaLnBrk="0" hangingPunct="0">
              <a:defRPr>
                <a:solidFill>
                  <a:schemeClr val="tx1"/>
                </a:solidFill>
                <a:latin typeface="Verdana" panose="020B060403050404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40B862E-E0FA-41D9-921C-622CC4AA0C0B}"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1891993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Line 9"/>
          <p:cNvSpPr>
            <a:spLocks noChangeShapeType="1"/>
          </p:cNvSpPr>
          <p:nvPr/>
        </p:nvSpPr>
        <p:spPr bwMode="auto">
          <a:xfrm>
            <a:off x="538163" y="2573338"/>
            <a:ext cx="8058150" cy="0"/>
          </a:xfrm>
          <a:prstGeom prst="line">
            <a:avLst/>
          </a:prstGeom>
          <a:noFill/>
          <a:ln w="38100">
            <a:solidFill>
              <a:schemeClr val="accent3"/>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6" name="Picture 3" descr="logo-and-stagecoach-lockup-ppt"/>
          <p:cNvPicPr>
            <a:picLocks noChangeAspect="1" noChangeArrowheads="1"/>
          </p:cNvPicPr>
          <p:nvPr/>
        </p:nvPicPr>
        <p:blipFill>
          <a:blip r:embed="rId2">
            <a:extLst>
              <a:ext uri="{28A0092B-C50C-407E-A947-70E740481C1C}">
                <a14:useLocalDpi xmlns:a14="http://schemas.microsoft.com/office/drawing/2010/main" val="0"/>
              </a:ext>
            </a:extLst>
          </a:blip>
          <a:srcRect t="79585"/>
          <a:stretch>
            <a:fillRect/>
          </a:stretch>
        </p:blipFill>
        <p:spPr bwMode="auto">
          <a:xfrm>
            <a:off x="5137150" y="3781426"/>
            <a:ext cx="36703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54952" y="384176"/>
            <a:ext cx="74136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logo-and-stagecoach-lockup-ppt"/>
          <p:cNvPicPr>
            <a:picLocks noChangeAspect="1" noChangeArrowheads="1"/>
          </p:cNvPicPr>
          <p:nvPr userDrawn="1"/>
        </p:nvPicPr>
        <p:blipFill>
          <a:blip r:embed="rId2">
            <a:extLst>
              <a:ext uri="{28A0092B-C50C-407E-A947-70E740481C1C}">
                <a14:useLocalDpi xmlns:a14="http://schemas.microsoft.com/office/drawing/2010/main" val="0"/>
              </a:ext>
            </a:extLst>
          </a:blip>
          <a:srcRect t="79585"/>
          <a:stretch>
            <a:fillRect/>
          </a:stretch>
        </p:blipFill>
        <p:spPr bwMode="auto">
          <a:xfrm>
            <a:off x="5137150" y="3781426"/>
            <a:ext cx="36703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54952" y="384176"/>
            <a:ext cx="74136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6786" y="979837"/>
            <a:ext cx="7308164" cy="1469912"/>
          </a:xfrm>
          <a:noFill/>
          <a:ln w="9525">
            <a:noFill/>
            <a:miter lim="800000"/>
            <a:headEnd/>
            <a:tailEnd/>
          </a:ln>
        </p:spPr>
        <p:txBody>
          <a:bodyPr anchor="b"/>
          <a:lstStyle>
            <a:lvl1pPr algn="l" rtl="0" eaLnBrk="1" fontAlgn="base" hangingPunct="1">
              <a:lnSpc>
                <a:spcPct val="105000"/>
              </a:lnSpc>
              <a:spcBef>
                <a:spcPct val="0"/>
              </a:spcBef>
              <a:spcAft>
                <a:spcPct val="0"/>
              </a:spcAft>
              <a:defRPr lang="en-US" sz="4800" dirty="0">
                <a:solidFill>
                  <a:schemeClr val="bg2"/>
                </a:solidFill>
                <a:latin typeface="+mj-lt"/>
                <a:ea typeface="+mj-ea"/>
                <a:cs typeface="+mj-cs"/>
              </a:defRPr>
            </a:lvl1pPr>
          </a:lstStyle>
          <a:p>
            <a:r>
              <a:rPr lang="en-US" smtClean="0"/>
              <a:t>Click to edit Master title style</a:t>
            </a:r>
            <a:endParaRPr lang="en-US" dirty="0"/>
          </a:p>
        </p:txBody>
      </p:sp>
      <p:sp>
        <p:nvSpPr>
          <p:cNvPr id="3" name="Subtitle 2"/>
          <p:cNvSpPr>
            <a:spLocks noGrp="1"/>
          </p:cNvSpPr>
          <p:nvPr>
            <p:ph type="subTitle" idx="1"/>
          </p:nvPr>
        </p:nvSpPr>
        <p:spPr>
          <a:xfrm>
            <a:off x="546786" y="2743200"/>
            <a:ext cx="6400800" cy="685800"/>
          </a:xfrm>
          <a:noFill/>
          <a:ln w="9525">
            <a:noFill/>
            <a:miter lim="800000"/>
            <a:headEnd/>
            <a:tailEnd/>
          </a:ln>
          <a:effectLst/>
        </p:spPr>
        <p:txBody>
          <a:bodyPr rIns="91440" bIns="45720">
            <a:normAutofit/>
          </a:bodyPr>
          <a:lstStyle>
            <a:lvl1pPr marL="0" indent="0" algn="l" rtl="0" eaLnBrk="1" fontAlgn="base" hangingPunct="1">
              <a:lnSpc>
                <a:spcPct val="120000"/>
              </a:lnSpc>
              <a:spcBef>
                <a:spcPct val="20000"/>
              </a:spcBef>
              <a:spcAft>
                <a:spcPct val="0"/>
              </a:spcAft>
              <a:buFont typeface="Wingdings" pitchFamily="2" charset="2"/>
              <a:buNone/>
              <a:defRPr lang="en-US" sz="1600" b="1" baseline="0" dirty="0">
                <a:solidFill>
                  <a:srgbClr val="000000"/>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7" name="Text Placeholder 16"/>
          <p:cNvSpPr>
            <a:spLocks noGrp="1"/>
          </p:cNvSpPr>
          <p:nvPr>
            <p:ph type="body" sz="quarter" idx="15"/>
          </p:nvPr>
        </p:nvSpPr>
        <p:spPr>
          <a:xfrm>
            <a:off x="546786" y="3956378"/>
            <a:ext cx="2819400" cy="571500"/>
          </a:xfrm>
        </p:spPr>
        <p:txBody>
          <a:bodyPr>
            <a:noAutofit/>
          </a:bodyPr>
          <a:lstStyle>
            <a:lvl1pPr marL="0" indent="0">
              <a:buNone/>
              <a:defRPr sz="1200">
                <a:solidFill>
                  <a:schemeClr val="bg2"/>
                </a:solidFill>
              </a:defRPr>
            </a:lvl1pPr>
            <a:lvl2pPr>
              <a:defRPr sz="1600">
                <a:solidFill>
                  <a:schemeClr val="tx2"/>
                </a:solidFill>
              </a:defRPr>
            </a:lvl2pPr>
            <a:lvl3pPr>
              <a:defRPr sz="1600">
                <a:solidFill>
                  <a:schemeClr val="tx2"/>
                </a:solidFill>
              </a:defRPr>
            </a:lvl3pPr>
            <a:lvl4pPr>
              <a:defRPr sz="1600">
                <a:solidFill>
                  <a:schemeClr val="tx2"/>
                </a:solidFill>
              </a:defRPr>
            </a:lvl4pPr>
            <a:lvl5pPr>
              <a:defRPr sz="1600">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2653131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Divider text white">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8582027" y="4837113"/>
            <a:ext cx="517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marL="342900" indent="-342900">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spcBef>
                <a:spcPts val="800"/>
              </a:spcBef>
              <a:buFont typeface="Wingdings" pitchFamily="2" charset="2"/>
              <a:buNone/>
              <a:defRPr/>
            </a:pPr>
            <a:fld id="{5C67C54E-980C-409F-AED8-66A85B705E2B}" type="slidenum">
              <a:rPr lang="en-US" sz="1200" smtClean="0"/>
              <a:pPr algn="r">
                <a:spcBef>
                  <a:spcPts val="800"/>
                </a:spcBef>
                <a:buFont typeface="Wingdings" pitchFamily="2" charset="2"/>
                <a:buNone/>
                <a:defRPr/>
              </a:pPr>
              <a:t>‹#›</a:t>
            </a:fld>
            <a:endParaRPr lang="en-US" sz="1200" smtClean="0"/>
          </a:p>
        </p:txBody>
      </p:sp>
      <p:sp>
        <p:nvSpPr>
          <p:cNvPr id="5" name="TextBox 4"/>
          <p:cNvSpPr txBox="1">
            <a:spLocks noChangeArrowheads="1"/>
          </p:cNvSpPr>
          <p:nvPr/>
        </p:nvSpPr>
        <p:spPr bwMode="auto">
          <a:xfrm>
            <a:off x="8582027" y="4837113"/>
            <a:ext cx="517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marL="342900" indent="-342900">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spcBef>
                <a:spcPts val="800"/>
              </a:spcBef>
              <a:buFont typeface="Wingdings" pitchFamily="2" charset="2"/>
              <a:buNone/>
              <a:defRPr/>
            </a:pPr>
            <a:fld id="{E2C4A8A8-E4E2-45EE-9DF5-C7DE69A9607C}" type="slidenum">
              <a:rPr lang="en-US" sz="1200" smtClean="0"/>
              <a:pPr algn="r">
                <a:spcBef>
                  <a:spcPts val="800"/>
                </a:spcBef>
                <a:buFont typeface="Wingdings" pitchFamily="2" charset="2"/>
                <a:buNone/>
                <a:defRPr/>
              </a:pPr>
              <a:t>‹#›</a:t>
            </a:fld>
            <a:endParaRPr lang="en-US" sz="1200" smtClean="0"/>
          </a:p>
        </p:txBody>
      </p:sp>
      <p:sp>
        <p:nvSpPr>
          <p:cNvPr id="6" name="TextBox 5"/>
          <p:cNvSpPr txBox="1">
            <a:spLocks noChangeArrowheads="1"/>
          </p:cNvSpPr>
          <p:nvPr userDrawn="1"/>
        </p:nvSpPr>
        <p:spPr bwMode="auto">
          <a:xfrm>
            <a:off x="8582027" y="4837113"/>
            <a:ext cx="517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marL="342900" indent="-342900">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spcBef>
                <a:spcPts val="800"/>
              </a:spcBef>
              <a:buFont typeface="Wingdings" pitchFamily="2" charset="2"/>
              <a:buNone/>
              <a:defRPr/>
            </a:pPr>
            <a:fld id="{FA8353DD-B70F-4213-895C-1F869BE59DA6}" type="slidenum">
              <a:rPr lang="en-US" sz="1200" smtClean="0"/>
              <a:pPr algn="r">
                <a:spcBef>
                  <a:spcPts val="800"/>
                </a:spcBef>
                <a:buFont typeface="Wingdings" pitchFamily="2" charset="2"/>
                <a:buNone/>
                <a:defRPr/>
              </a:pPr>
              <a:t>‹#›</a:t>
            </a:fld>
            <a:endParaRPr lang="en-US" sz="1200" smtClean="0"/>
          </a:p>
        </p:txBody>
      </p:sp>
      <p:sp>
        <p:nvSpPr>
          <p:cNvPr id="3" name="Text Placeholder 2"/>
          <p:cNvSpPr>
            <a:spLocks noGrp="1"/>
          </p:cNvSpPr>
          <p:nvPr>
            <p:ph type="body" idx="1"/>
          </p:nvPr>
        </p:nvSpPr>
        <p:spPr>
          <a:xfrm>
            <a:off x="551506" y="2537384"/>
            <a:ext cx="7772400" cy="400050"/>
          </a:xfrm>
        </p:spPr>
        <p:txBody>
          <a:bodyPr/>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Title 6"/>
          <p:cNvSpPr>
            <a:spLocks noGrp="1"/>
          </p:cNvSpPr>
          <p:nvPr>
            <p:ph type="title"/>
          </p:nvPr>
        </p:nvSpPr>
        <p:spPr>
          <a:xfrm>
            <a:off x="551506" y="1619580"/>
            <a:ext cx="8343900" cy="857250"/>
          </a:xfrm>
        </p:spPr>
        <p:txBody>
          <a:bodyPr anchor="b"/>
          <a:lstStyle>
            <a:lvl1pPr>
              <a:defRPr sz="4400">
                <a:solidFill>
                  <a:schemeClr val="tx2"/>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13856682"/>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vider text teal gradi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51506" y="2537384"/>
            <a:ext cx="7772400" cy="400050"/>
          </a:xfrm>
        </p:spPr>
        <p:txBody>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Title 6"/>
          <p:cNvSpPr>
            <a:spLocks noGrp="1"/>
          </p:cNvSpPr>
          <p:nvPr>
            <p:ph type="title"/>
          </p:nvPr>
        </p:nvSpPr>
        <p:spPr>
          <a:xfrm>
            <a:off x="551506" y="1619580"/>
            <a:ext cx="8343900" cy="857250"/>
          </a:xfrm>
        </p:spPr>
        <p:txBody>
          <a:bodyPr anchor="b"/>
          <a:lstStyle>
            <a:lvl1pPr>
              <a:defRPr sz="440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922810338"/>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vider text purple gradi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51506" y="2537384"/>
            <a:ext cx="7772400" cy="400050"/>
          </a:xfrm>
        </p:spPr>
        <p:txBody>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Title 6"/>
          <p:cNvSpPr>
            <a:spLocks noGrp="1"/>
          </p:cNvSpPr>
          <p:nvPr>
            <p:ph type="title"/>
          </p:nvPr>
        </p:nvSpPr>
        <p:spPr>
          <a:xfrm>
            <a:off x="551506" y="1619580"/>
            <a:ext cx="8343900" cy="857250"/>
          </a:xfrm>
        </p:spPr>
        <p:txBody>
          <a:bodyPr anchor="b"/>
          <a:lstStyle>
            <a:lvl1pPr>
              <a:defRPr sz="440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84029598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E56D2108-9BC8-472B-AA97-FBEC429E2239}" type="slidenum">
              <a:rPr lang="en-US" altLang="en-US" sz="900" smtClean="0"/>
              <a:pPr eaLnBrk="1" hangingPunct="1">
                <a:spcBef>
                  <a:spcPts val="800"/>
                </a:spcBef>
                <a:buFont typeface="Wingdings" pitchFamily="2" charset="2"/>
                <a:buNone/>
                <a:defRPr/>
              </a:pPr>
              <a:t>‹#›</a:t>
            </a:fld>
            <a:endParaRPr lang="en-US" altLang="en-US" sz="900" smtClean="0"/>
          </a:p>
        </p:txBody>
      </p:sp>
      <p:sp>
        <p:nvSpPr>
          <p:cNvPr id="5" name="TextBox 4"/>
          <p:cNvSpPr txBox="1">
            <a:spLocks noChangeArrowheads="1"/>
          </p:cNvSpPr>
          <p:nvPr userDrawn="1"/>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9B8464FD-51C7-42F1-A5C4-32F0A0A7284D}" type="slidenum">
              <a:rPr lang="en-US" altLang="en-US" sz="900" smtClean="0"/>
              <a:pPr eaLnBrk="1" hangingPunct="1">
                <a:spcBef>
                  <a:spcPts val="800"/>
                </a:spcBef>
                <a:buFont typeface="Wingdings" pitchFamily="2" charset="2"/>
                <a:buNone/>
                <a:defRPr/>
              </a:pPr>
              <a:t>‹#›</a:t>
            </a:fld>
            <a:endParaRPr lang="en-US" altLang="en-US" sz="900" smtClean="0"/>
          </a:p>
        </p:txBody>
      </p:sp>
      <p:sp>
        <p:nvSpPr>
          <p:cNvPr id="2" name="Title 1"/>
          <p:cNvSpPr>
            <a:spLocks noGrp="1"/>
          </p:cNvSpPr>
          <p:nvPr>
            <p:ph type="title"/>
          </p:nvPr>
        </p:nvSpPr>
        <p:spPr>
          <a:xfrm>
            <a:off x="547730" y="239927"/>
            <a:ext cx="8229600" cy="857250"/>
          </a:xfrm>
        </p:spPr>
        <p:txBody>
          <a:bodyPr/>
          <a:lstStyle>
            <a:lvl1pPr>
              <a:defRPr sz="3000"/>
            </a:lvl1pPr>
          </a:lstStyle>
          <a:p>
            <a:r>
              <a:rPr lang="en-US" smtClean="0"/>
              <a:t>Click to edit Master title style</a:t>
            </a:r>
            <a:endParaRPr lang="en-US" dirty="0"/>
          </a:p>
        </p:txBody>
      </p:sp>
      <p:sp>
        <p:nvSpPr>
          <p:cNvPr id="3" name="Content Placeholder 2"/>
          <p:cNvSpPr>
            <a:spLocks noGrp="1"/>
          </p:cNvSpPr>
          <p:nvPr>
            <p:ph idx="1"/>
          </p:nvPr>
        </p:nvSpPr>
        <p:spPr>
          <a:xfrm>
            <a:off x="547730" y="1234950"/>
            <a:ext cx="8229600" cy="3785754"/>
          </a:xfrm>
        </p:spPr>
        <p:txBody>
          <a:bodyPr/>
          <a:lstStyle>
            <a:lvl1pPr>
              <a:spcBef>
                <a:spcPts val="0"/>
              </a:spcBef>
              <a:defRPr sz="2200">
                <a:solidFill>
                  <a:schemeClr val="tx1"/>
                </a:solidFill>
              </a:defRPr>
            </a:lvl1pPr>
            <a:lvl2pPr marL="687388" indent="-342900">
              <a:spcBef>
                <a:spcPts val="0"/>
              </a:spcBef>
              <a:defRPr>
                <a:solidFill>
                  <a:schemeClr val="tx1"/>
                </a:solidFill>
              </a:defRPr>
            </a:lvl2pPr>
            <a:lvl3pPr marL="914400" indent="-227013">
              <a:spcBef>
                <a:spcPts val="0"/>
              </a:spcBef>
              <a:defRPr>
                <a:solidFill>
                  <a:schemeClr val="tx1"/>
                </a:solidFill>
              </a:defRPr>
            </a:lvl3pPr>
            <a:lvl4pPr marL="1141413" indent="-227013">
              <a:spcBef>
                <a:spcPts val="0"/>
              </a:spcBef>
              <a:defRPr>
                <a:solidFill>
                  <a:schemeClr val="tx1"/>
                </a:solidFill>
              </a:defRPr>
            </a:lvl4pPr>
            <a:lvl5pPr marL="1376363" indent="-234950">
              <a:spcBef>
                <a:spcPts val="0"/>
              </a:spcBef>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8867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18B220F3-1141-469D-99C9-5163AA64FE89}" type="slidenum">
              <a:rPr lang="en-US" altLang="en-US" sz="900" smtClean="0"/>
              <a:pPr eaLnBrk="1" hangingPunct="1">
                <a:spcBef>
                  <a:spcPts val="800"/>
                </a:spcBef>
                <a:buFont typeface="Wingdings" pitchFamily="2" charset="2"/>
                <a:buNone/>
                <a:defRPr/>
              </a:pPr>
              <a:t>‹#›</a:t>
            </a:fld>
            <a:endParaRPr lang="en-US" altLang="en-US" sz="900" smtClean="0"/>
          </a:p>
        </p:txBody>
      </p:sp>
      <p:sp>
        <p:nvSpPr>
          <p:cNvPr id="5" name="TextBox 4"/>
          <p:cNvSpPr txBox="1">
            <a:spLocks noChangeArrowheads="1"/>
          </p:cNvSpPr>
          <p:nvPr userDrawn="1"/>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656EF891-43A7-4760-BD0E-BBD694E04DA9}" type="slidenum">
              <a:rPr lang="en-US" altLang="en-US" sz="900" smtClean="0"/>
              <a:pPr eaLnBrk="1" hangingPunct="1">
                <a:spcBef>
                  <a:spcPts val="800"/>
                </a:spcBef>
                <a:buFont typeface="Wingdings" pitchFamily="2" charset="2"/>
                <a:buNone/>
                <a:defRPr/>
              </a:pPr>
              <a:t>‹#›</a:t>
            </a:fld>
            <a:endParaRPr lang="en-US" altLang="en-US" sz="900" smtClean="0"/>
          </a:p>
        </p:txBody>
      </p:sp>
      <p:sp>
        <p:nvSpPr>
          <p:cNvPr id="2" name="Title 1"/>
          <p:cNvSpPr>
            <a:spLocks noGrp="1"/>
          </p:cNvSpPr>
          <p:nvPr>
            <p:ph type="title"/>
          </p:nvPr>
        </p:nvSpPr>
        <p:spPr/>
        <p:txBody>
          <a:bodyPr/>
          <a:lstStyle>
            <a:lvl1pPr>
              <a:defRPr sz="3000"/>
            </a:lvl1pPr>
          </a:lstStyle>
          <a:p>
            <a:r>
              <a:rPr lang="en-US" smtClean="0"/>
              <a:t>Click to edit Master title style</a:t>
            </a:r>
            <a:endParaRPr lang="en-US" dirty="0"/>
          </a:p>
        </p:txBody>
      </p:sp>
      <p:sp>
        <p:nvSpPr>
          <p:cNvPr id="3" name="Content Placeholder 2"/>
          <p:cNvSpPr>
            <a:spLocks noGrp="1"/>
          </p:cNvSpPr>
          <p:nvPr>
            <p:ph idx="1"/>
          </p:nvPr>
        </p:nvSpPr>
        <p:spPr>
          <a:xfrm>
            <a:off x="552450" y="1714501"/>
            <a:ext cx="8229600" cy="2880122"/>
          </a:xfrm>
        </p:spPr>
        <p:txBody>
          <a:bodyPr/>
          <a:lstStyle>
            <a:lvl1pPr>
              <a:defRPr sz="22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73845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vider text">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7C80ABAE-84A7-4CEB-9D9B-8AD3E1D4D1E5}" type="slidenum">
              <a:rPr lang="en-US" altLang="en-US" sz="900" smtClean="0"/>
              <a:pPr eaLnBrk="1" hangingPunct="1">
                <a:spcBef>
                  <a:spcPts val="800"/>
                </a:spcBef>
                <a:buFont typeface="Wingdings" pitchFamily="2" charset="2"/>
                <a:buNone/>
                <a:defRPr/>
              </a:pPr>
              <a:t>‹#›</a:t>
            </a:fld>
            <a:endParaRPr lang="en-US" altLang="en-US" sz="900" smtClean="0"/>
          </a:p>
        </p:txBody>
      </p:sp>
      <p:sp>
        <p:nvSpPr>
          <p:cNvPr id="5" name="TextBox 4"/>
          <p:cNvSpPr txBox="1">
            <a:spLocks noChangeArrowheads="1"/>
          </p:cNvSpPr>
          <p:nvPr userDrawn="1"/>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AD9E2363-0871-46B2-AAE9-3812FEC96E74}" type="slidenum">
              <a:rPr lang="en-US" altLang="en-US" sz="900" smtClean="0"/>
              <a:pPr eaLnBrk="1" hangingPunct="1">
                <a:spcBef>
                  <a:spcPts val="800"/>
                </a:spcBef>
                <a:buFont typeface="Wingdings" pitchFamily="2" charset="2"/>
                <a:buNone/>
                <a:defRPr/>
              </a:pPr>
              <a:t>‹#›</a:t>
            </a:fld>
            <a:endParaRPr lang="en-US" altLang="en-US" sz="900" smtClean="0"/>
          </a:p>
        </p:txBody>
      </p:sp>
      <p:sp>
        <p:nvSpPr>
          <p:cNvPr id="3" name="Text Placeholder 2"/>
          <p:cNvSpPr>
            <a:spLocks noGrp="1"/>
          </p:cNvSpPr>
          <p:nvPr>
            <p:ph type="body" idx="1"/>
          </p:nvPr>
        </p:nvSpPr>
        <p:spPr>
          <a:xfrm>
            <a:off x="551506" y="2537384"/>
            <a:ext cx="7772400" cy="400050"/>
          </a:xfrm>
        </p:spPr>
        <p:txBody>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Title 6"/>
          <p:cNvSpPr>
            <a:spLocks noGrp="1"/>
          </p:cNvSpPr>
          <p:nvPr>
            <p:ph type="title"/>
          </p:nvPr>
        </p:nvSpPr>
        <p:spPr>
          <a:xfrm>
            <a:off x="551506" y="1619580"/>
            <a:ext cx="8343900" cy="857250"/>
          </a:xfrm>
        </p:spPr>
        <p:txBody>
          <a:bodyPr anchor="b"/>
          <a:lstStyle>
            <a:lvl1pPr>
              <a:defRPr sz="4400">
                <a:solidFill>
                  <a:schemeClr val="bg2"/>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983601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D3DBEDE6-ACB8-4072-A339-AD8C3E635F2D}" type="slidenum">
              <a:rPr lang="en-US" altLang="en-US" sz="900" smtClean="0"/>
              <a:pPr eaLnBrk="1" hangingPunct="1">
                <a:spcBef>
                  <a:spcPts val="800"/>
                </a:spcBef>
                <a:buFont typeface="Wingdings" pitchFamily="2" charset="2"/>
                <a:buNone/>
                <a:defRPr/>
              </a:pPr>
              <a:t>‹#›</a:t>
            </a:fld>
            <a:endParaRPr lang="en-US" altLang="en-US" sz="900" smtClean="0"/>
          </a:p>
        </p:txBody>
      </p:sp>
      <p:sp>
        <p:nvSpPr>
          <p:cNvPr id="6" name="TextBox 5"/>
          <p:cNvSpPr txBox="1">
            <a:spLocks noChangeArrowheads="1"/>
          </p:cNvSpPr>
          <p:nvPr userDrawn="1"/>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1C160BE6-369F-4757-A7A8-077D4775C85E}" type="slidenum">
              <a:rPr lang="en-US" altLang="en-US" sz="900" smtClean="0"/>
              <a:pPr eaLnBrk="1" hangingPunct="1">
                <a:spcBef>
                  <a:spcPts val="800"/>
                </a:spcBef>
                <a:buFont typeface="Wingdings" pitchFamily="2" charset="2"/>
                <a:buNone/>
                <a:defRPr/>
              </a:pPr>
              <a:t>‹#›</a:t>
            </a:fld>
            <a:endParaRPr lang="en-US" altLang="en-US" sz="900" smtClean="0"/>
          </a:p>
        </p:txBody>
      </p:sp>
      <p:sp>
        <p:nvSpPr>
          <p:cNvPr id="2" name="Title 1"/>
          <p:cNvSpPr>
            <a:spLocks noGrp="1"/>
          </p:cNvSpPr>
          <p:nvPr>
            <p:ph type="title"/>
          </p:nvPr>
        </p:nvSpPr>
        <p:spPr/>
        <p:txBody>
          <a:bodyPr/>
          <a:lstStyle>
            <a:lvl1pPr>
              <a:defRPr sz="3000"/>
            </a:lvl1pPr>
          </a:lstStyle>
          <a:p>
            <a:r>
              <a:rPr lang="en-US" smtClean="0"/>
              <a:t>Click to edit Master title style</a:t>
            </a:r>
            <a:endParaRPr lang="en-US" dirty="0"/>
          </a:p>
        </p:txBody>
      </p:sp>
      <p:sp>
        <p:nvSpPr>
          <p:cNvPr id="3" name="Content Placeholder 2"/>
          <p:cNvSpPr>
            <a:spLocks noGrp="1"/>
          </p:cNvSpPr>
          <p:nvPr>
            <p:ph sz="half" idx="1"/>
          </p:nvPr>
        </p:nvSpPr>
        <p:spPr>
          <a:xfrm>
            <a:off x="547730" y="1235869"/>
            <a:ext cx="4024270" cy="33944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47783" y="1235869"/>
            <a:ext cx="4038600" cy="3394472"/>
          </a:xfrm>
        </p:spPr>
        <p:txBody>
          <a:bodyPr/>
          <a:lstStyle>
            <a:lvl1pPr>
              <a:defRPr sz="2200"/>
            </a:lvl1pPr>
            <a:lvl2pPr>
              <a:defRPr sz="2000"/>
            </a:lvl2pPr>
            <a:lvl3pPr>
              <a:defRPr sz="20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87893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7C5720AA-11DF-424D-AA56-6FF906D2AE5E}" type="slidenum">
              <a:rPr lang="en-US" altLang="en-US" sz="900" smtClean="0"/>
              <a:pPr eaLnBrk="1" hangingPunct="1">
                <a:spcBef>
                  <a:spcPts val="800"/>
                </a:spcBef>
                <a:buFont typeface="Wingdings" pitchFamily="2" charset="2"/>
                <a:buNone/>
                <a:defRPr/>
              </a:pPr>
              <a:t>‹#›</a:t>
            </a:fld>
            <a:endParaRPr lang="en-US" altLang="en-US" sz="900" smtClean="0"/>
          </a:p>
        </p:txBody>
      </p:sp>
      <p:sp>
        <p:nvSpPr>
          <p:cNvPr id="8" name="TextBox 7"/>
          <p:cNvSpPr txBox="1">
            <a:spLocks noChangeArrowheads="1"/>
          </p:cNvSpPr>
          <p:nvPr userDrawn="1"/>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866AAC4E-3263-419C-8C22-C5596E960BC9}" type="slidenum">
              <a:rPr lang="en-US" altLang="en-US" sz="900" smtClean="0"/>
              <a:pPr eaLnBrk="1" hangingPunct="1">
                <a:spcBef>
                  <a:spcPts val="800"/>
                </a:spcBef>
                <a:buFont typeface="Wingdings" pitchFamily="2" charset="2"/>
                <a:buNone/>
                <a:defRPr/>
              </a:pPr>
              <a:t>‹#›</a:t>
            </a:fld>
            <a:endParaRPr lang="en-US" altLang="en-US" sz="900" smtClean="0"/>
          </a:p>
        </p:txBody>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47730" y="1232958"/>
            <a:ext cx="4024270" cy="558320"/>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7730" y="1909536"/>
            <a:ext cx="4024270" cy="2963466"/>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44611" y="1232958"/>
            <a:ext cx="4041775" cy="558320"/>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44611" y="1909536"/>
            <a:ext cx="4041775" cy="2963466"/>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33931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993D5D6D-E745-4CD3-BC92-8DCE7F2890E9}" type="slidenum">
              <a:rPr lang="en-US" altLang="en-US" sz="900" smtClean="0"/>
              <a:pPr eaLnBrk="1" hangingPunct="1">
                <a:spcBef>
                  <a:spcPts val="800"/>
                </a:spcBef>
                <a:buFont typeface="Wingdings" pitchFamily="2" charset="2"/>
                <a:buNone/>
                <a:defRPr/>
              </a:pPr>
              <a:t>‹#›</a:t>
            </a:fld>
            <a:endParaRPr lang="en-US" altLang="en-US" sz="900" smtClean="0"/>
          </a:p>
        </p:txBody>
      </p:sp>
      <p:sp>
        <p:nvSpPr>
          <p:cNvPr id="4" name="TextBox 3"/>
          <p:cNvSpPr txBox="1">
            <a:spLocks noChangeArrowheads="1"/>
          </p:cNvSpPr>
          <p:nvPr userDrawn="1"/>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F566F5D0-8B90-4D36-B6AB-B4BCBD0FA4CA}" type="slidenum">
              <a:rPr lang="en-US" altLang="en-US" sz="900" smtClean="0"/>
              <a:pPr eaLnBrk="1" hangingPunct="1">
                <a:spcBef>
                  <a:spcPts val="800"/>
                </a:spcBef>
                <a:buFont typeface="Wingdings" pitchFamily="2" charset="2"/>
                <a:buNone/>
                <a:defRPr/>
              </a:pPr>
              <a:t>‹#›</a:t>
            </a:fld>
            <a:endParaRPr lang="en-US" altLang="en-US" sz="900" smtClean="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79506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83560388-B608-46D4-B717-5DB8AD5B62B3}" type="slidenum">
              <a:rPr lang="en-US" altLang="en-US" sz="900" smtClean="0"/>
              <a:pPr eaLnBrk="1" hangingPunct="1">
                <a:spcBef>
                  <a:spcPts val="800"/>
                </a:spcBef>
                <a:buFont typeface="Wingdings" pitchFamily="2" charset="2"/>
                <a:buNone/>
                <a:defRPr/>
              </a:pPr>
              <a:t>‹#›</a:t>
            </a:fld>
            <a:endParaRPr lang="en-US" altLang="en-US" sz="900" smtClean="0"/>
          </a:p>
        </p:txBody>
      </p:sp>
      <p:sp>
        <p:nvSpPr>
          <p:cNvPr id="3" name="TextBox 2"/>
          <p:cNvSpPr txBox="1">
            <a:spLocks noChangeArrowheads="1"/>
          </p:cNvSpPr>
          <p:nvPr userDrawn="1"/>
        </p:nvSpPr>
        <p:spPr bwMode="auto">
          <a:xfrm>
            <a:off x="8774115" y="4959351"/>
            <a:ext cx="6429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spcBef>
                <a:spcPts val="800"/>
              </a:spcBef>
              <a:buFont typeface="Wingdings" pitchFamily="2" charset="2"/>
              <a:buNone/>
              <a:defRPr/>
            </a:pPr>
            <a:fld id="{FCE9B9AE-AB47-48F7-A9F4-42DFCFAB85CD}" type="slidenum">
              <a:rPr lang="en-US" altLang="en-US" sz="900" smtClean="0"/>
              <a:pPr eaLnBrk="1" hangingPunct="1">
                <a:spcBef>
                  <a:spcPts val="800"/>
                </a:spcBef>
                <a:buFont typeface="Wingdings" pitchFamily="2" charset="2"/>
                <a:buNone/>
                <a:defRPr/>
              </a:pPr>
              <a:t>‹#›</a:t>
            </a:fld>
            <a:endParaRPr lang="en-US" altLang="en-US" sz="900" smtClean="0"/>
          </a:p>
        </p:txBody>
      </p:sp>
    </p:spTree>
    <p:extLst>
      <p:ext uri="{BB962C8B-B14F-4D97-AF65-F5344CB8AC3E}">
        <p14:creationId xmlns:p14="http://schemas.microsoft.com/office/powerpoint/2010/main" val="224957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Quote P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2450" y="1293020"/>
            <a:ext cx="8248650" cy="1735365"/>
          </a:xfrm>
        </p:spPr>
        <p:txBody>
          <a:bodyPr rIns="91440" bIns="45720" rtlCol="0">
            <a:normAutofit/>
          </a:bodyPr>
          <a:lstStyle>
            <a:lvl1pPr marL="227013" indent="-227013" algn="l" defTabSz="914400" rtl="0" eaLnBrk="1" latinLnBrk="0" hangingPunct="1">
              <a:spcBef>
                <a:spcPct val="20000"/>
              </a:spcBef>
              <a:buFont typeface="Wingdings" pitchFamily="2" charset="2"/>
              <a:buNone/>
              <a:defRPr lang="en-US" sz="2800" kern="1200" dirty="0" smtClean="0">
                <a:solidFill>
                  <a:schemeClr val="bg1"/>
                </a:solidFill>
                <a:latin typeface="Verdana" pitchFamily="34" charset="0"/>
                <a:ea typeface="+mn-ea"/>
                <a:cs typeface="+mn-cs"/>
              </a:defRPr>
            </a:lvl1pPr>
          </a:lstStyle>
          <a:p>
            <a:r>
              <a:rPr lang="en-US" smtClean="0"/>
              <a:t>Click to edit Master title style</a:t>
            </a:r>
            <a:endParaRPr lang="en-US" dirty="0"/>
          </a:p>
        </p:txBody>
      </p:sp>
      <p:sp>
        <p:nvSpPr>
          <p:cNvPr id="9" name="Text Placeholder 8"/>
          <p:cNvSpPr>
            <a:spLocks noGrp="1"/>
          </p:cNvSpPr>
          <p:nvPr>
            <p:ph type="body" sz="quarter" idx="13"/>
          </p:nvPr>
        </p:nvSpPr>
        <p:spPr>
          <a:xfrm>
            <a:off x="4948238" y="3103654"/>
            <a:ext cx="3470275" cy="302419"/>
          </a:xfrm>
        </p:spPr>
        <p:txBody>
          <a:bodyPr>
            <a:normAutofit/>
          </a:bodyPr>
          <a:lstStyle>
            <a:lvl1pPr marL="0" indent="0" algn="r">
              <a:buNone/>
              <a:defRPr sz="1800" i="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4126081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7688" y="239713"/>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547688" y="1238251"/>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868" r:id="rId1"/>
    <p:sldLayoutId id="2147484869" r:id="rId2"/>
    <p:sldLayoutId id="2147484870" r:id="rId3"/>
    <p:sldLayoutId id="2147484871" r:id="rId4"/>
    <p:sldLayoutId id="2147484872" r:id="rId5"/>
    <p:sldLayoutId id="2147484873" r:id="rId6"/>
    <p:sldLayoutId id="2147484874" r:id="rId7"/>
    <p:sldLayoutId id="2147484875" r:id="rId8"/>
    <p:sldLayoutId id="2147484876" r:id="rId9"/>
    <p:sldLayoutId id="2147484877" r:id="rId10"/>
    <p:sldLayoutId id="2147484879" r:id="rId11"/>
    <p:sldLayoutId id="2147484880" r:id="rId12"/>
  </p:sldLayoutIdLst>
  <p:hf hdr="0" ftr="0" dt="0"/>
  <p:txStyles>
    <p:titleStyle>
      <a:lvl1pPr algn="l" rtl="0" eaLnBrk="1" fontAlgn="base" hangingPunct="1">
        <a:lnSpc>
          <a:spcPct val="105000"/>
        </a:lnSpc>
        <a:spcBef>
          <a:spcPct val="0"/>
        </a:spcBef>
        <a:spcAft>
          <a:spcPct val="0"/>
        </a:spcAft>
        <a:defRPr lang="en-US" sz="3000" kern="1200" dirty="0">
          <a:solidFill>
            <a:schemeClr val="bg2"/>
          </a:solidFill>
          <a:latin typeface="+mj-lt"/>
          <a:ea typeface="+mj-ea"/>
          <a:cs typeface="+mj-cs"/>
        </a:defRPr>
      </a:lvl1pPr>
      <a:lvl2pPr algn="l" rtl="0" eaLnBrk="1" fontAlgn="base" hangingPunct="1">
        <a:lnSpc>
          <a:spcPct val="105000"/>
        </a:lnSpc>
        <a:spcBef>
          <a:spcPct val="0"/>
        </a:spcBef>
        <a:spcAft>
          <a:spcPct val="0"/>
        </a:spcAft>
        <a:defRPr sz="3000">
          <a:solidFill>
            <a:schemeClr val="bg2"/>
          </a:solidFill>
          <a:latin typeface="Georgia" pitchFamily="18" charset="0"/>
        </a:defRPr>
      </a:lvl2pPr>
      <a:lvl3pPr algn="l" rtl="0" eaLnBrk="1" fontAlgn="base" hangingPunct="1">
        <a:lnSpc>
          <a:spcPct val="105000"/>
        </a:lnSpc>
        <a:spcBef>
          <a:spcPct val="0"/>
        </a:spcBef>
        <a:spcAft>
          <a:spcPct val="0"/>
        </a:spcAft>
        <a:defRPr sz="3000">
          <a:solidFill>
            <a:schemeClr val="bg2"/>
          </a:solidFill>
          <a:latin typeface="Georgia" pitchFamily="18" charset="0"/>
        </a:defRPr>
      </a:lvl3pPr>
      <a:lvl4pPr algn="l" rtl="0" eaLnBrk="1" fontAlgn="base" hangingPunct="1">
        <a:lnSpc>
          <a:spcPct val="105000"/>
        </a:lnSpc>
        <a:spcBef>
          <a:spcPct val="0"/>
        </a:spcBef>
        <a:spcAft>
          <a:spcPct val="0"/>
        </a:spcAft>
        <a:defRPr sz="3000">
          <a:solidFill>
            <a:schemeClr val="bg2"/>
          </a:solidFill>
          <a:latin typeface="Georgia" pitchFamily="18" charset="0"/>
        </a:defRPr>
      </a:lvl4pPr>
      <a:lvl5pPr algn="l" rtl="0" eaLnBrk="1" fontAlgn="base" hangingPunct="1">
        <a:lnSpc>
          <a:spcPct val="105000"/>
        </a:lnSpc>
        <a:spcBef>
          <a:spcPct val="0"/>
        </a:spcBef>
        <a:spcAft>
          <a:spcPct val="0"/>
        </a:spcAft>
        <a:defRPr sz="3000">
          <a:solidFill>
            <a:schemeClr val="bg2"/>
          </a:solidFill>
          <a:latin typeface="Georgia" pitchFamily="18" charset="0"/>
        </a:defRPr>
      </a:lvl5pPr>
      <a:lvl6pPr marL="457200" algn="l" rtl="0" eaLnBrk="1" fontAlgn="base" hangingPunct="1">
        <a:lnSpc>
          <a:spcPct val="105000"/>
        </a:lnSpc>
        <a:spcBef>
          <a:spcPct val="0"/>
        </a:spcBef>
        <a:spcAft>
          <a:spcPct val="0"/>
        </a:spcAft>
        <a:defRPr sz="3200">
          <a:solidFill>
            <a:schemeClr val="tx2"/>
          </a:solidFill>
          <a:latin typeface="Georgia" pitchFamily="18" charset="0"/>
        </a:defRPr>
      </a:lvl6pPr>
      <a:lvl7pPr marL="914400" algn="l" rtl="0" eaLnBrk="1" fontAlgn="base" hangingPunct="1">
        <a:lnSpc>
          <a:spcPct val="105000"/>
        </a:lnSpc>
        <a:spcBef>
          <a:spcPct val="0"/>
        </a:spcBef>
        <a:spcAft>
          <a:spcPct val="0"/>
        </a:spcAft>
        <a:defRPr sz="3200">
          <a:solidFill>
            <a:schemeClr val="tx2"/>
          </a:solidFill>
          <a:latin typeface="Georgia" pitchFamily="18" charset="0"/>
        </a:defRPr>
      </a:lvl7pPr>
      <a:lvl8pPr marL="1371600" algn="l" rtl="0" eaLnBrk="1" fontAlgn="base" hangingPunct="1">
        <a:lnSpc>
          <a:spcPct val="105000"/>
        </a:lnSpc>
        <a:spcBef>
          <a:spcPct val="0"/>
        </a:spcBef>
        <a:spcAft>
          <a:spcPct val="0"/>
        </a:spcAft>
        <a:defRPr sz="3200">
          <a:solidFill>
            <a:schemeClr val="tx2"/>
          </a:solidFill>
          <a:latin typeface="Georgia" pitchFamily="18" charset="0"/>
        </a:defRPr>
      </a:lvl8pPr>
      <a:lvl9pPr marL="1828800" algn="l" rtl="0" eaLnBrk="1" fontAlgn="base" hangingPunct="1">
        <a:lnSpc>
          <a:spcPct val="105000"/>
        </a:lnSpc>
        <a:spcBef>
          <a:spcPct val="0"/>
        </a:spcBef>
        <a:spcAft>
          <a:spcPct val="0"/>
        </a:spcAft>
        <a:defRPr sz="3200">
          <a:solidFill>
            <a:schemeClr val="tx2"/>
          </a:solidFill>
          <a:latin typeface="Georgia" pitchFamily="18" charset="0"/>
        </a:defRPr>
      </a:lvl9pPr>
    </p:titleStyle>
    <p:body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Verdana" pitchFamily="34" charset="0"/>
          <a:ea typeface="+mn-ea"/>
          <a:cs typeface="+mn-cs"/>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Verdana" pitchFamily="34" charset="0"/>
          <a:ea typeface="+mn-ea"/>
          <a:cs typeface="+mn-cs"/>
        </a:defRPr>
      </a:lvl2pPr>
      <a:lvl3pPr marL="914400" indent="-227013" algn="l" rtl="0" eaLnBrk="1" fontAlgn="base" hangingPunct="1">
        <a:spcBef>
          <a:spcPct val="0"/>
        </a:spcBef>
        <a:spcAft>
          <a:spcPts val="1200"/>
        </a:spcAft>
        <a:buFont typeface="Arial" charset="0"/>
        <a:buChar char="•"/>
        <a:defRPr kern="1200">
          <a:solidFill>
            <a:schemeClr val="tx1"/>
          </a:solidFill>
          <a:latin typeface="Verdana" pitchFamily="34" charset="0"/>
          <a:ea typeface="+mn-ea"/>
          <a:cs typeface="+mn-cs"/>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Verdana" pitchFamily="34" charset="0"/>
          <a:ea typeface="+mn-ea"/>
          <a:cs typeface="+mn-cs"/>
        </a:defRPr>
      </a:lvl4pPr>
      <a:lvl5pPr marL="1376363" indent="-234950" algn="l" rtl="0" eaLnBrk="1" fontAlgn="base" hangingPunct="1">
        <a:spcBef>
          <a:spcPct val="0"/>
        </a:spcBef>
        <a:spcAft>
          <a:spcPts val="1200"/>
        </a:spcAft>
        <a:buFont typeface="Wingdings" pitchFamily="2" charset="2"/>
        <a:buChar char="§"/>
        <a:defRPr sz="16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4bbHFOkhuBA"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0.png"/><Relationship Id="rId7" Type="http://schemas.openxmlformats.org/officeDocument/2006/relationships/image" Target="../media/image32.png"/><Relationship Id="rId12" Type="http://schemas.microsoft.com/office/2007/relationships/hdphoto" Target="../media/hdphoto5.wdp"/><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4.png"/><Relationship Id="rId5" Type="http://schemas.openxmlformats.org/officeDocument/2006/relationships/image" Target="../media/image31.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fis.wellsfargo.com/Pages/default.aspx"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p:txBody>
          <a:bodyPr/>
          <a:lstStyle/>
          <a:p>
            <a:r>
              <a:rPr lang="en-US" sz="4000" dirty="0" smtClean="0"/>
              <a:t>Modern Day Fraud Risks</a:t>
            </a:r>
            <a:endParaRPr lang="en-US" altLang="en-US" sz="4000" dirty="0"/>
          </a:p>
        </p:txBody>
      </p:sp>
      <p:sp>
        <p:nvSpPr>
          <p:cNvPr id="19460" name="Text Placeholder 4"/>
          <p:cNvSpPr>
            <a:spLocks noGrp="1"/>
          </p:cNvSpPr>
          <p:nvPr>
            <p:ph type="body" sz="quarter" idx="15"/>
          </p:nvPr>
        </p:nvSpPr>
        <p:spPr>
          <a:xfrm>
            <a:off x="546786" y="4094163"/>
            <a:ext cx="2819400" cy="571500"/>
          </a:xfrm>
        </p:spPr>
        <p:txBody>
          <a:bodyPr anchor="b"/>
          <a:lstStyle/>
          <a:p>
            <a:endParaRPr lang="en-US" dirty="0"/>
          </a:p>
        </p:txBody>
      </p:sp>
      <p:sp>
        <p:nvSpPr>
          <p:cNvPr id="12" name="Rectangle 6"/>
          <p:cNvSpPr>
            <a:spLocks noChangeArrowheads="1"/>
          </p:cNvSpPr>
          <p:nvPr/>
        </p:nvSpPr>
        <p:spPr bwMode="auto">
          <a:xfrm>
            <a:off x="447677" y="4732339"/>
            <a:ext cx="448231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spcAft>
                <a:spcPts val="1200"/>
              </a:spcAft>
              <a:buFont typeface="Wingdings" pitchFamily="2" charset="2"/>
              <a:buChar char="§"/>
              <a:defRPr sz="2200">
                <a:solidFill>
                  <a:schemeClr val="tx1"/>
                </a:solidFill>
                <a:latin typeface="Verdana" pitchFamily="34" charset="0"/>
              </a:defRPr>
            </a:lvl1pPr>
            <a:lvl2pPr marL="742950" indent="-285750" eaLnBrk="0" hangingPunct="0">
              <a:spcAft>
                <a:spcPts val="1200"/>
              </a:spcAft>
              <a:buFont typeface="Verdana" pitchFamily="34" charset="0"/>
              <a:buChar char="–"/>
              <a:defRPr sz="2000">
                <a:solidFill>
                  <a:schemeClr val="tx1"/>
                </a:solidFill>
                <a:latin typeface="Verdana" pitchFamily="34" charset="0"/>
              </a:defRPr>
            </a:lvl2pPr>
            <a:lvl3pPr marL="1143000" indent="-228600" eaLnBrk="0" hangingPunct="0">
              <a:spcAft>
                <a:spcPts val="1200"/>
              </a:spcAft>
              <a:buFont typeface="Arial" charset="0"/>
              <a:buChar char="•"/>
              <a:defRPr>
                <a:solidFill>
                  <a:schemeClr val="tx1"/>
                </a:solidFill>
                <a:latin typeface="Verdana" pitchFamily="34" charset="0"/>
              </a:defRPr>
            </a:lvl3pPr>
            <a:lvl4pPr marL="1600200" indent="-228600" eaLnBrk="0" hangingPunct="0">
              <a:spcAft>
                <a:spcPts val="1200"/>
              </a:spcAft>
              <a:buFont typeface="Wingdings" pitchFamily="2" charset="2"/>
              <a:buChar char="§"/>
              <a:defRPr sz="1600">
                <a:solidFill>
                  <a:schemeClr val="tx1"/>
                </a:solidFill>
                <a:latin typeface="Verdana" pitchFamily="34" charset="0"/>
              </a:defRPr>
            </a:lvl4pPr>
            <a:lvl5pPr marL="2057400" indent="-228600" eaLnBrk="0" hangingPunct="0">
              <a:spcAft>
                <a:spcPts val="1200"/>
              </a:spcAft>
              <a:buFont typeface="Wingdings" pitchFamily="2" charset="2"/>
              <a:buChar char="§"/>
              <a:defRPr sz="1600">
                <a:solidFill>
                  <a:schemeClr val="tx1"/>
                </a:solidFill>
                <a:latin typeface="Verdana" pitchFamily="34" charset="0"/>
              </a:defRPr>
            </a:lvl5pPr>
            <a:lvl6pPr marL="2514600" indent="-228600" eaLnBrk="0" fontAlgn="base" hangingPunct="0">
              <a:spcBef>
                <a:spcPct val="0"/>
              </a:spcBef>
              <a:spcAft>
                <a:spcPts val="1200"/>
              </a:spcAft>
              <a:buFont typeface="Wingdings" pitchFamily="2" charset="2"/>
              <a:buChar char="§"/>
              <a:defRPr sz="1600">
                <a:solidFill>
                  <a:schemeClr val="tx1"/>
                </a:solidFill>
                <a:latin typeface="Verdana" pitchFamily="34" charset="0"/>
              </a:defRPr>
            </a:lvl6pPr>
            <a:lvl7pPr marL="2971800" indent="-228600" eaLnBrk="0" fontAlgn="base" hangingPunct="0">
              <a:spcBef>
                <a:spcPct val="0"/>
              </a:spcBef>
              <a:spcAft>
                <a:spcPts val="1200"/>
              </a:spcAft>
              <a:buFont typeface="Wingdings" pitchFamily="2" charset="2"/>
              <a:buChar char="§"/>
              <a:defRPr sz="1600">
                <a:solidFill>
                  <a:schemeClr val="tx1"/>
                </a:solidFill>
                <a:latin typeface="Verdana" pitchFamily="34" charset="0"/>
              </a:defRPr>
            </a:lvl7pPr>
            <a:lvl8pPr marL="3429000" indent="-228600" eaLnBrk="0" fontAlgn="base" hangingPunct="0">
              <a:spcBef>
                <a:spcPct val="0"/>
              </a:spcBef>
              <a:spcAft>
                <a:spcPts val="1200"/>
              </a:spcAft>
              <a:buFont typeface="Wingdings" pitchFamily="2" charset="2"/>
              <a:buChar char="§"/>
              <a:defRPr sz="1600">
                <a:solidFill>
                  <a:schemeClr val="tx1"/>
                </a:solidFill>
                <a:latin typeface="Verdana" pitchFamily="34" charset="0"/>
              </a:defRPr>
            </a:lvl8pPr>
            <a:lvl9pPr marL="3886200" indent="-228600" eaLnBrk="0" fontAlgn="base" hangingPunct="0">
              <a:spcBef>
                <a:spcPct val="0"/>
              </a:spcBef>
              <a:spcAft>
                <a:spcPts val="1200"/>
              </a:spcAft>
              <a:buFont typeface="Wingdings" pitchFamily="2" charset="2"/>
              <a:buChar char="§"/>
              <a:defRPr sz="1600">
                <a:solidFill>
                  <a:schemeClr val="tx1"/>
                </a:solidFill>
                <a:latin typeface="Verdana" pitchFamily="34" charset="0"/>
              </a:defRPr>
            </a:lvl9pPr>
          </a:lstStyle>
          <a:p>
            <a:pPr eaLnBrk="1" hangingPunct="1">
              <a:spcAft>
                <a:spcPct val="0"/>
              </a:spcAft>
              <a:buFontTx/>
              <a:buNone/>
            </a:pPr>
            <a:r>
              <a:rPr lang="en-US" altLang="en-US" sz="1000" dirty="0"/>
              <a:t>© </a:t>
            </a:r>
            <a:r>
              <a:rPr lang="en-US" altLang="en-US" sz="1000" dirty="0" smtClean="0"/>
              <a:t>2016 </a:t>
            </a:r>
            <a:r>
              <a:rPr lang="en-US" altLang="en-US" sz="1000" dirty="0"/>
              <a:t>Wells Fargo Bank, N.A. All rights reserved. For public use.</a:t>
            </a:r>
          </a:p>
        </p:txBody>
      </p:sp>
      <p:sp>
        <p:nvSpPr>
          <p:cNvPr id="2" name="Subtitle 1"/>
          <p:cNvSpPr>
            <a:spLocks noGrp="1"/>
          </p:cNvSpPr>
          <p:nvPr>
            <p:ph type="subTitle" idx="1"/>
          </p:nvPr>
        </p:nvSpPr>
        <p:spPr>
          <a:xfrm>
            <a:off x="546786" y="3314700"/>
            <a:ext cx="6400800" cy="1276350"/>
          </a:xfrm>
        </p:spPr>
        <p:txBody>
          <a:bodyPr>
            <a:normAutofit fontScale="92500" lnSpcReduction="20000"/>
          </a:bodyPr>
          <a:lstStyle/>
          <a:p>
            <a:endParaRPr lang="en-US" sz="2400" dirty="0" smtClean="0">
              <a:latin typeface="+mj-lt"/>
            </a:endParaRPr>
          </a:p>
          <a:p>
            <a:r>
              <a:rPr lang="en-US" sz="2400" dirty="0" smtClean="0">
                <a:latin typeface="+mj-lt"/>
              </a:rPr>
              <a:t>Phoenix</a:t>
            </a:r>
            <a:r>
              <a:rPr lang="en-US" sz="2400" dirty="0">
                <a:latin typeface="+mj-lt"/>
              </a:rPr>
              <a:t>, </a:t>
            </a:r>
            <a:r>
              <a:rPr lang="en-US" sz="2400" dirty="0" smtClean="0">
                <a:latin typeface="+mj-lt"/>
              </a:rPr>
              <a:t>AZ</a:t>
            </a:r>
          </a:p>
          <a:p>
            <a:r>
              <a:rPr lang="en-US" sz="2400" dirty="0" smtClean="0">
                <a:latin typeface="+mj-lt"/>
              </a:rPr>
              <a:t>January 23</a:t>
            </a:r>
            <a:r>
              <a:rPr lang="en-US" sz="2400" baseline="30000" dirty="0" smtClean="0">
                <a:latin typeface="+mj-lt"/>
              </a:rPr>
              <a:t>rd</a:t>
            </a:r>
            <a:r>
              <a:rPr lang="en-US" sz="2400" dirty="0" smtClean="0">
                <a:latin typeface="+mj-lt"/>
              </a:rPr>
              <a:t>, 2018</a:t>
            </a:r>
            <a:endParaRPr lang="en-US" sz="2400" dirty="0">
              <a:latin typeface="+mj-lt"/>
            </a:endParaRPr>
          </a:p>
          <a:p>
            <a:endParaRPr lang="en-US" sz="2200" dirty="0">
              <a:latin typeface="+mj-lt"/>
            </a:endParaRPr>
          </a:p>
          <a:p>
            <a:endParaRPr lang="en-US" dirty="0"/>
          </a:p>
        </p:txBody>
      </p:sp>
    </p:spTree>
    <p:extLst>
      <p:ext uri="{BB962C8B-B14F-4D97-AF65-F5344CB8AC3E}">
        <p14:creationId xmlns:p14="http://schemas.microsoft.com/office/powerpoint/2010/main" val="41077747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13926" y="3160143"/>
            <a:ext cx="4340024" cy="163000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3928" y="2297777"/>
            <a:ext cx="4340020" cy="91409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3927" y="1499235"/>
            <a:ext cx="4340022" cy="81749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9923" name="Rectangle 9"/>
          <p:cNvSpPr>
            <a:spLocks noGrp="1" noChangeArrowheads="1"/>
          </p:cNvSpPr>
          <p:nvPr>
            <p:ph type="title"/>
          </p:nvPr>
        </p:nvSpPr>
        <p:spPr/>
        <p:txBody>
          <a:bodyPr/>
          <a:lstStyle/>
          <a:p>
            <a:r>
              <a:rPr lang="en-US" smtClean="0"/>
              <a:t>Impostor fraud</a:t>
            </a:r>
            <a:br>
              <a:rPr lang="en-US" smtClean="0"/>
            </a:br>
            <a:endParaRPr lang="en-US" dirty="0"/>
          </a:p>
        </p:txBody>
      </p:sp>
      <p:sp>
        <p:nvSpPr>
          <p:cNvPr id="23555" name="Content Placeholder 6"/>
          <p:cNvSpPr>
            <a:spLocks noGrp="1"/>
          </p:cNvSpPr>
          <p:nvPr>
            <p:ph idx="4294967295"/>
          </p:nvPr>
        </p:nvSpPr>
        <p:spPr>
          <a:xfrm>
            <a:off x="648562" y="1501487"/>
            <a:ext cx="4089078" cy="3059902"/>
          </a:xfrm>
        </p:spPr>
        <p:txBody>
          <a:bodyPr/>
          <a:lstStyle/>
          <a:p>
            <a:pPr marL="0" indent="0">
              <a:spcAft>
                <a:spcPts val="1800"/>
              </a:spcAft>
              <a:buNone/>
            </a:pPr>
            <a:r>
              <a:rPr lang="en-US" altLang="en-US" sz="2000" dirty="0" smtClean="0"/>
              <a:t>Poses as a person or entity you know and trust</a:t>
            </a:r>
          </a:p>
          <a:p>
            <a:pPr marL="0" indent="0">
              <a:spcAft>
                <a:spcPts val="2400"/>
              </a:spcAft>
              <a:buNone/>
            </a:pPr>
            <a:r>
              <a:rPr lang="en-US" altLang="en-US" sz="2000" dirty="0" smtClean="0"/>
              <a:t>Contacts you by email, phone, fax, or mail</a:t>
            </a:r>
          </a:p>
          <a:p>
            <a:pPr marL="0" indent="0">
              <a:spcAft>
                <a:spcPts val="1800"/>
              </a:spcAft>
              <a:buNone/>
            </a:pPr>
            <a:r>
              <a:rPr lang="en-US" altLang="en-US" sz="2000" dirty="0" smtClean="0"/>
              <a:t>Requests a payment, submits an invoice, or asks to change vendor payment instructions</a:t>
            </a:r>
          </a:p>
        </p:txBody>
      </p:sp>
      <p:sp>
        <p:nvSpPr>
          <p:cNvPr id="2" name="Rectangle 1"/>
          <p:cNvSpPr/>
          <p:nvPr/>
        </p:nvSpPr>
        <p:spPr>
          <a:xfrm>
            <a:off x="613930" y="1021326"/>
            <a:ext cx="4340018" cy="4696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244"/>
            <a:r>
              <a:rPr lang="en-US" b="1" dirty="0"/>
              <a:t>The fraudster</a:t>
            </a:r>
          </a:p>
        </p:txBody>
      </p:sp>
      <p:sp>
        <p:nvSpPr>
          <p:cNvPr id="5" name="Rectangle 4"/>
          <p:cNvSpPr/>
          <p:nvPr/>
        </p:nvSpPr>
        <p:spPr>
          <a:xfrm>
            <a:off x="4657176" y="3474433"/>
            <a:ext cx="3926760" cy="1302506"/>
          </a:xfrm>
          <a:prstGeom prst="rect">
            <a:avLst/>
          </a:prstGeom>
          <a:solidFill>
            <a:srgbClr val="821861"/>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tlCol="0" anchor="t"/>
          <a:lstStyle/>
          <a:p>
            <a:pPr marL="129779"/>
            <a:r>
              <a:rPr lang="en-US" sz="1600" dirty="0"/>
              <a:t>If you fall for the </a:t>
            </a:r>
            <a:r>
              <a:rPr lang="en-US" sz="1600" dirty="0" smtClean="0"/>
              <a:t>scam</a:t>
            </a:r>
            <a:r>
              <a:rPr lang="en-US" sz="1600" dirty="0"/>
              <a:t>, any payments you send go to the fraudster — not where you intended.</a:t>
            </a: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789" r="545"/>
          <a:stretch/>
        </p:blipFill>
        <p:spPr>
          <a:xfrm>
            <a:off x="4664336" y="1021326"/>
            <a:ext cx="3919298" cy="2560270"/>
          </a:xfrm>
          <a:prstGeom prst="rect">
            <a:avLst/>
          </a:prstGeom>
        </p:spPr>
      </p:pic>
    </p:spTree>
    <p:extLst>
      <p:ext uri="{BB962C8B-B14F-4D97-AF65-F5344CB8AC3E}">
        <p14:creationId xmlns:p14="http://schemas.microsoft.com/office/powerpoint/2010/main" val="57163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0361" b="18702"/>
          <a:stretch/>
        </p:blipFill>
        <p:spPr>
          <a:xfrm>
            <a:off x="0" y="819150"/>
            <a:ext cx="9144000" cy="4324350"/>
          </a:xfrm>
          <a:prstGeom prst="rect">
            <a:avLst/>
          </a:prstGeom>
        </p:spPr>
      </p:pic>
      <p:sp>
        <p:nvSpPr>
          <p:cNvPr id="4" name="Rectangle 3"/>
          <p:cNvSpPr/>
          <p:nvPr/>
        </p:nvSpPr>
        <p:spPr>
          <a:xfrm>
            <a:off x="860823" y="817167"/>
            <a:ext cx="3650853" cy="4326334"/>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18" name="Title 1"/>
          <p:cNvSpPr>
            <a:spLocks noGrp="1"/>
          </p:cNvSpPr>
          <p:nvPr>
            <p:ph type="title"/>
          </p:nvPr>
        </p:nvSpPr>
        <p:spPr/>
        <p:txBody>
          <a:bodyPr/>
          <a:lstStyle/>
          <a:p>
            <a:r>
              <a:rPr lang="en-US" altLang="en-US" dirty="0" smtClean="0"/>
              <a:t>Email hacking</a:t>
            </a:r>
          </a:p>
        </p:txBody>
      </p:sp>
      <p:sp>
        <p:nvSpPr>
          <p:cNvPr id="5" name="Rectangle 4"/>
          <p:cNvSpPr/>
          <p:nvPr/>
        </p:nvSpPr>
        <p:spPr>
          <a:xfrm>
            <a:off x="1050805" y="1014784"/>
            <a:ext cx="2895600" cy="4317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4D3B65"/>
                </a:solidFill>
              </a:rPr>
              <a:t>The fraudster</a:t>
            </a:r>
          </a:p>
        </p:txBody>
      </p:sp>
      <p:sp>
        <p:nvSpPr>
          <p:cNvPr id="3" name="Content Placeholder 2"/>
          <p:cNvSpPr>
            <a:spLocks noGrp="1"/>
          </p:cNvSpPr>
          <p:nvPr>
            <p:ph idx="1"/>
          </p:nvPr>
        </p:nvSpPr>
        <p:spPr>
          <a:xfrm>
            <a:off x="1132512" y="1535467"/>
            <a:ext cx="3363288" cy="3436583"/>
          </a:xfrm>
        </p:spPr>
        <p:txBody>
          <a:bodyPr/>
          <a:lstStyle/>
          <a:p>
            <a:pPr marL="172641" indent="-172641"/>
            <a:r>
              <a:rPr lang="en-US" sz="1800" dirty="0"/>
              <a:t>Takes over full access </a:t>
            </a:r>
            <a:r>
              <a:rPr lang="en-US" sz="1800" dirty="0" smtClean="0"/>
              <a:t>to </a:t>
            </a:r>
            <a:r>
              <a:rPr lang="en-US" sz="1800" dirty="0"/>
              <a:t>the email account</a:t>
            </a:r>
          </a:p>
          <a:p>
            <a:pPr marL="172641" indent="-172641"/>
            <a:r>
              <a:rPr lang="en-US" sz="1800" dirty="0"/>
              <a:t>Studies email patterns, </a:t>
            </a:r>
            <a:r>
              <a:rPr lang="en-US" sz="1800" dirty="0" smtClean="0"/>
              <a:t>checks </a:t>
            </a:r>
            <a:r>
              <a:rPr lang="en-US" sz="1800" dirty="0"/>
              <a:t>calendars</a:t>
            </a:r>
          </a:p>
          <a:p>
            <a:pPr marL="172641" indent="-172641"/>
            <a:r>
              <a:rPr lang="en-US" sz="1800" dirty="0"/>
              <a:t>Sends emails from </a:t>
            </a:r>
            <a:r>
              <a:rPr lang="en-US" sz="1800" dirty="0" smtClean="0"/>
              <a:t>the user’s </a:t>
            </a:r>
            <a:r>
              <a:rPr lang="en-US" sz="1800" dirty="0"/>
              <a:t>account </a:t>
            </a:r>
            <a:r>
              <a:rPr lang="en-US" sz="1800" dirty="0" smtClean="0"/>
              <a:t/>
            </a:r>
            <a:br>
              <a:rPr lang="en-US" sz="1800" dirty="0" smtClean="0"/>
            </a:br>
            <a:r>
              <a:rPr lang="en-US" sz="1800" b="1" dirty="0" smtClean="0"/>
              <a:t>undetected</a:t>
            </a:r>
            <a:endParaRPr lang="en-US" sz="1800" dirty="0"/>
          </a:p>
          <a:p>
            <a:pPr marL="427435" lvl="1" indent="-169069"/>
            <a:r>
              <a:rPr lang="en-US" sz="1600" dirty="0"/>
              <a:t>Will intercept a reply </a:t>
            </a:r>
            <a:br>
              <a:rPr lang="en-US" sz="1600" dirty="0"/>
            </a:br>
            <a:r>
              <a:rPr lang="en-US" sz="1600" dirty="0"/>
              <a:t>to a hacked email and continue to perpetrate </a:t>
            </a:r>
            <a:br>
              <a:rPr lang="en-US" sz="1600" dirty="0"/>
            </a:br>
            <a:r>
              <a:rPr lang="en-US" sz="1600" dirty="0"/>
              <a:t>the scheme</a:t>
            </a:r>
          </a:p>
        </p:txBody>
      </p:sp>
    </p:spTree>
    <p:extLst>
      <p:ext uri="{BB962C8B-B14F-4D97-AF65-F5344CB8AC3E}">
        <p14:creationId xmlns:p14="http://schemas.microsoft.com/office/powerpoint/2010/main" val="1056189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smtClean="0"/>
              <a:t>Example of executive email spoofing</a:t>
            </a:r>
            <a:endParaRPr lang="en-US" altLang="en-US" dirty="0" smtClean="0"/>
          </a:p>
        </p:txBody>
      </p:sp>
      <p:pic>
        <p:nvPicPr>
          <p:cNvPr id="17" name="Picture 16"/>
          <p:cNvPicPr>
            <a:picLocks noChangeAspect="1"/>
          </p:cNvPicPr>
          <p:nvPr/>
        </p:nvPicPr>
        <p:blipFill>
          <a:blip r:embed="rId3"/>
          <a:stretch>
            <a:fillRect/>
          </a:stretch>
        </p:blipFill>
        <p:spPr>
          <a:xfrm>
            <a:off x="1338946" y="761162"/>
            <a:ext cx="6557555" cy="4382339"/>
          </a:xfrm>
          <a:prstGeom prst="rect">
            <a:avLst/>
          </a:prstGeom>
        </p:spPr>
      </p:pic>
    </p:spTree>
    <p:extLst>
      <p:ext uri="{BB962C8B-B14F-4D97-AF65-F5344CB8AC3E}">
        <p14:creationId xmlns:p14="http://schemas.microsoft.com/office/powerpoint/2010/main" val="548811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smtClean="0"/>
              <a:t>Checking for a spoofed email by hitting reply</a:t>
            </a:r>
            <a:endParaRPr lang="en-US" altLang="en-US" dirty="0" smtClean="0"/>
          </a:p>
        </p:txBody>
      </p:sp>
      <p:sp>
        <p:nvSpPr>
          <p:cNvPr id="21" name="Rectangle 20"/>
          <p:cNvSpPr/>
          <p:nvPr/>
        </p:nvSpPr>
        <p:spPr>
          <a:xfrm>
            <a:off x="504825" y="4463141"/>
            <a:ext cx="8140700" cy="542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05740" rtlCol="0" anchor="ctr"/>
          <a:lstStyle/>
          <a:p>
            <a:r>
              <a:rPr lang="en-US" b="1" dirty="0" smtClean="0">
                <a:solidFill>
                  <a:srgbClr val="FFFFFF"/>
                </a:solidFill>
              </a:rPr>
              <a:t>Warning: </a:t>
            </a:r>
            <a:r>
              <a:rPr lang="en-US" dirty="0" smtClean="0">
                <a:solidFill>
                  <a:srgbClr val="FFFFFF"/>
                </a:solidFill>
              </a:rPr>
              <a:t>Do not actually reply. You’d be replying to the fraudster. </a:t>
            </a:r>
            <a:endParaRPr lang="en-US" dirty="0">
              <a:solidFill>
                <a:srgbClr val="FFFFFF"/>
              </a:solidFill>
            </a:endParaRPr>
          </a:p>
        </p:txBody>
      </p:sp>
      <p:pic>
        <p:nvPicPr>
          <p:cNvPr id="8" name="Picture 7"/>
          <p:cNvPicPr>
            <a:picLocks noChangeAspect="1"/>
          </p:cNvPicPr>
          <p:nvPr/>
        </p:nvPicPr>
        <p:blipFill>
          <a:blip r:embed="rId3"/>
          <a:stretch>
            <a:fillRect/>
          </a:stretch>
        </p:blipFill>
        <p:spPr>
          <a:xfrm>
            <a:off x="1309858" y="747361"/>
            <a:ext cx="6529382" cy="3479594"/>
          </a:xfrm>
          <a:prstGeom prst="rect">
            <a:avLst/>
          </a:prstGeom>
        </p:spPr>
      </p:pic>
    </p:spTree>
    <p:extLst>
      <p:ext uri="{BB962C8B-B14F-4D97-AF65-F5344CB8AC3E}">
        <p14:creationId xmlns:p14="http://schemas.microsoft.com/office/powerpoint/2010/main" val="299203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4943" r="642" b="14913"/>
          <a:stretch/>
        </p:blipFill>
        <p:spPr>
          <a:xfrm>
            <a:off x="0" y="839790"/>
            <a:ext cx="9144000" cy="4303712"/>
          </a:xfrm>
          <a:prstGeom prst="rect">
            <a:avLst/>
          </a:prstGeom>
        </p:spPr>
      </p:pic>
      <p:sp>
        <p:nvSpPr>
          <p:cNvPr id="15" name="Rectangle 14"/>
          <p:cNvSpPr/>
          <p:nvPr/>
        </p:nvSpPr>
        <p:spPr>
          <a:xfrm>
            <a:off x="0" y="2347913"/>
            <a:ext cx="9144000" cy="2795587"/>
          </a:xfrm>
          <a:prstGeom prst="rect">
            <a:avLst/>
          </a:prstGeom>
          <a:gradFill flip="none" rotWithShape="1">
            <a:gsLst>
              <a:gs pos="0">
                <a:schemeClr val="tx1">
                  <a:alpha val="50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58" name="Title 1"/>
          <p:cNvSpPr>
            <a:spLocks noGrp="1"/>
          </p:cNvSpPr>
          <p:nvPr>
            <p:ph type="title"/>
          </p:nvPr>
        </p:nvSpPr>
        <p:spPr/>
        <p:txBody>
          <a:bodyPr/>
          <a:lstStyle/>
          <a:p>
            <a:r>
              <a:rPr lang="en-US" altLang="en-US" dirty="0" smtClean="0"/>
              <a:t>Executives make perfect targets to impersonate</a:t>
            </a:r>
          </a:p>
        </p:txBody>
      </p:sp>
      <p:sp>
        <p:nvSpPr>
          <p:cNvPr id="7" name="Rectangle 6"/>
          <p:cNvSpPr/>
          <p:nvPr/>
        </p:nvSpPr>
        <p:spPr>
          <a:xfrm>
            <a:off x="402505" y="3123004"/>
            <a:ext cx="1569891" cy="1727603"/>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tlCol="0" anchor="t"/>
          <a:lstStyle/>
          <a:p>
            <a:r>
              <a:rPr lang="en-US" altLang="en-US" dirty="0">
                <a:solidFill>
                  <a:schemeClr val="tx1"/>
                </a:solidFill>
              </a:rPr>
              <a:t>Always on </a:t>
            </a:r>
            <a:r>
              <a:rPr lang="en-US" altLang="en-US" dirty="0" smtClean="0">
                <a:solidFill>
                  <a:schemeClr val="tx1"/>
                </a:solidFill>
              </a:rPr>
              <a:t/>
            </a:r>
            <a:br>
              <a:rPr lang="en-US" altLang="en-US" dirty="0" smtClean="0">
                <a:solidFill>
                  <a:schemeClr val="tx1"/>
                </a:solidFill>
              </a:rPr>
            </a:br>
            <a:r>
              <a:rPr lang="en-US" altLang="en-US" dirty="0" smtClean="0">
                <a:solidFill>
                  <a:schemeClr val="tx1"/>
                </a:solidFill>
              </a:rPr>
              <a:t>the </a:t>
            </a:r>
            <a:r>
              <a:rPr lang="en-US" altLang="en-US" dirty="0">
                <a:solidFill>
                  <a:schemeClr val="tx1"/>
                </a:solidFill>
              </a:rPr>
              <a:t>move</a:t>
            </a:r>
          </a:p>
        </p:txBody>
      </p:sp>
      <p:sp>
        <p:nvSpPr>
          <p:cNvPr id="10" name="Rectangle 9"/>
          <p:cNvSpPr/>
          <p:nvPr/>
        </p:nvSpPr>
        <p:spPr>
          <a:xfrm>
            <a:off x="2099760" y="3123004"/>
            <a:ext cx="1569891" cy="1727603"/>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tlCol="0" anchor="t"/>
          <a:lstStyle/>
          <a:p>
            <a:r>
              <a:rPr lang="en-US" altLang="en-US" dirty="0">
                <a:solidFill>
                  <a:schemeClr val="tx1"/>
                </a:solidFill>
              </a:rPr>
              <a:t>At the top of the approval hierarchy</a:t>
            </a:r>
          </a:p>
        </p:txBody>
      </p:sp>
      <p:sp>
        <p:nvSpPr>
          <p:cNvPr id="11" name="Rectangle 10"/>
          <p:cNvSpPr/>
          <p:nvPr/>
        </p:nvSpPr>
        <p:spPr>
          <a:xfrm>
            <a:off x="3797015" y="3123004"/>
            <a:ext cx="1569891" cy="1727603"/>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tlCol="0" anchor="t"/>
          <a:lstStyle/>
          <a:p>
            <a:r>
              <a:rPr lang="en-US" altLang="en-US" dirty="0">
                <a:solidFill>
                  <a:schemeClr val="tx1"/>
                </a:solidFill>
              </a:rPr>
              <a:t>May occasionally request </a:t>
            </a:r>
            <a:r>
              <a:rPr lang="en-US" altLang="en-US" dirty="0" smtClean="0">
                <a:solidFill>
                  <a:schemeClr val="tx1"/>
                </a:solidFill>
              </a:rPr>
              <a:t/>
            </a:r>
            <a:br>
              <a:rPr lang="en-US" altLang="en-US" dirty="0" smtClean="0">
                <a:solidFill>
                  <a:schemeClr val="tx1"/>
                </a:solidFill>
              </a:rPr>
            </a:br>
            <a:r>
              <a:rPr lang="en-US" altLang="en-US" dirty="0" smtClean="0">
                <a:solidFill>
                  <a:schemeClr val="tx1"/>
                </a:solidFill>
              </a:rPr>
              <a:t>ad hoc payments</a:t>
            </a:r>
            <a:endParaRPr lang="en-US" altLang="en-US" dirty="0">
              <a:solidFill>
                <a:schemeClr val="tx1"/>
              </a:solidFill>
            </a:endParaRPr>
          </a:p>
        </p:txBody>
      </p:sp>
      <p:sp>
        <p:nvSpPr>
          <p:cNvPr id="12" name="Rectangle 11"/>
          <p:cNvSpPr/>
          <p:nvPr/>
        </p:nvSpPr>
        <p:spPr>
          <a:xfrm>
            <a:off x="5494270" y="3123004"/>
            <a:ext cx="1569891" cy="1727603"/>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tlCol="0" anchor="t"/>
          <a:lstStyle/>
          <a:p>
            <a:r>
              <a:rPr lang="en-US" altLang="en-US" dirty="0">
                <a:solidFill>
                  <a:schemeClr val="tx1"/>
                </a:solidFill>
              </a:rPr>
              <a:t>Can be very demanding</a:t>
            </a:r>
          </a:p>
        </p:txBody>
      </p:sp>
      <p:sp>
        <p:nvSpPr>
          <p:cNvPr id="13" name="Rectangle 12"/>
          <p:cNvSpPr/>
          <p:nvPr/>
        </p:nvSpPr>
        <p:spPr>
          <a:xfrm>
            <a:off x="7191524" y="3123003"/>
            <a:ext cx="1569891" cy="1727603"/>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tlCol="0" anchor="t"/>
          <a:lstStyle/>
          <a:p>
            <a:r>
              <a:rPr lang="en-US" altLang="en-US" dirty="0">
                <a:solidFill>
                  <a:schemeClr val="tx1"/>
                </a:solidFill>
              </a:rPr>
              <a:t>Business needs trump accounting rules</a:t>
            </a:r>
          </a:p>
        </p:txBody>
      </p:sp>
    </p:spTree>
    <p:extLst>
      <p:ext uri="{BB962C8B-B14F-4D97-AF65-F5344CB8AC3E}">
        <p14:creationId xmlns:p14="http://schemas.microsoft.com/office/powerpoint/2010/main" val="50661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42479" t="5761" r="-1" b="53696"/>
          <a:stretch/>
        </p:blipFill>
        <p:spPr>
          <a:xfrm>
            <a:off x="0" y="839789"/>
            <a:ext cx="9144000" cy="4303711"/>
          </a:xfrm>
          <a:prstGeom prst="rect">
            <a:avLst/>
          </a:prstGeom>
        </p:spPr>
      </p:pic>
      <p:sp>
        <p:nvSpPr>
          <p:cNvPr id="46082" name="Title 1"/>
          <p:cNvSpPr>
            <a:spLocks noGrp="1"/>
          </p:cNvSpPr>
          <p:nvPr>
            <p:ph type="title"/>
          </p:nvPr>
        </p:nvSpPr>
        <p:spPr/>
        <p:txBody>
          <a:bodyPr/>
          <a:lstStyle/>
          <a:p>
            <a:r>
              <a:rPr lang="en-US" altLang="en-US" dirty="0" smtClean="0"/>
              <a:t>Vendors also impersonated</a:t>
            </a:r>
            <a:br>
              <a:rPr lang="en-US" altLang="en-US" dirty="0" smtClean="0"/>
            </a:br>
            <a:endParaRPr lang="en-US" altLang="en-US" dirty="0" smtClean="0"/>
          </a:p>
        </p:txBody>
      </p:sp>
      <p:sp>
        <p:nvSpPr>
          <p:cNvPr id="12" name="Rectangle 11"/>
          <p:cNvSpPr/>
          <p:nvPr/>
        </p:nvSpPr>
        <p:spPr>
          <a:xfrm>
            <a:off x="547690" y="1479310"/>
            <a:ext cx="3967160" cy="926306"/>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tlCol="0" anchor="ctr"/>
          <a:lstStyle/>
          <a:p>
            <a:r>
              <a:rPr lang="en-US" altLang="en-US" dirty="0">
                <a:solidFill>
                  <a:schemeClr val="tx1"/>
                </a:solidFill>
              </a:rPr>
              <a:t>Companies often have </a:t>
            </a:r>
            <a:br>
              <a:rPr lang="en-US" altLang="en-US" dirty="0">
                <a:solidFill>
                  <a:schemeClr val="tx1"/>
                </a:solidFill>
              </a:rPr>
            </a:br>
            <a:r>
              <a:rPr lang="en-US" altLang="en-US" dirty="0">
                <a:solidFill>
                  <a:schemeClr val="tx1"/>
                </a:solidFill>
              </a:rPr>
              <a:t>many vendor relationships</a:t>
            </a:r>
          </a:p>
        </p:txBody>
      </p:sp>
      <p:sp>
        <p:nvSpPr>
          <p:cNvPr id="13" name="Rectangle 12"/>
          <p:cNvSpPr/>
          <p:nvPr/>
        </p:nvSpPr>
        <p:spPr>
          <a:xfrm>
            <a:off x="547689" y="2515492"/>
            <a:ext cx="3967160" cy="92583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tlCol="0" anchor="ctr"/>
          <a:lstStyle/>
          <a:p>
            <a:r>
              <a:rPr lang="en-US" altLang="en-US" dirty="0">
                <a:solidFill>
                  <a:schemeClr val="tx1"/>
                </a:solidFill>
              </a:rPr>
              <a:t>Correspondence with vendors </a:t>
            </a:r>
            <a:r>
              <a:rPr lang="en-US" altLang="en-US" dirty="0" smtClean="0">
                <a:solidFill>
                  <a:schemeClr val="tx1"/>
                </a:solidFill>
              </a:rPr>
              <a:t/>
            </a:r>
            <a:br>
              <a:rPr lang="en-US" altLang="en-US" dirty="0" smtClean="0">
                <a:solidFill>
                  <a:schemeClr val="tx1"/>
                </a:solidFill>
              </a:rPr>
            </a:br>
            <a:r>
              <a:rPr lang="en-US" altLang="en-US" dirty="0" smtClean="0">
                <a:solidFill>
                  <a:schemeClr val="tx1"/>
                </a:solidFill>
              </a:rPr>
              <a:t>is </a:t>
            </a:r>
            <a:r>
              <a:rPr lang="en-US" altLang="en-US" dirty="0">
                <a:solidFill>
                  <a:schemeClr val="tx1"/>
                </a:solidFill>
              </a:rPr>
              <a:t>typically conducted via email</a:t>
            </a:r>
          </a:p>
        </p:txBody>
      </p:sp>
      <p:sp>
        <p:nvSpPr>
          <p:cNvPr id="14" name="Rectangle 13"/>
          <p:cNvSpPr/>
          <p:nvPr/>
        </p:nvSpPr>
        <p:spPr>
          <a:xfrm>
            <a:off x="547688" y="3551200"/>
            <a:ext cx="3967160" cy="92583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tlCol="0" anchor="ctr"/>
          <a:lstStyle/>
          <a:p>
            <a:r>
              <a:rPr lang="en-US" altLang="en-US" dirty="0">
                <a:solidFill>
                  <a:schemeClr val="tx1"/>
                </a:solidFill>
              </a:rPr>
              <a:t>Vendors often supply new account numbers</a:t>
            </a:r>
          </a:p>
        </p:txBody>
      </p:sp>
    </p:spTree>
    <p:extLst>
      <p:ext uri="{BB962C8B-B14F-4D97-AF65-F5344CB8AC3E}">
        <p14:creationId xmlns:p14="http://schemas.microsoft.com/office/powerpoint/2010/main" val="65579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latin typeface="Georgia" panose="02040502050405020303" pitchFamily="18" charset="0"/>
              </a:rPr>
              <a:t>Impostor fraud red </a:t>
            </a:r>
            <a:r>
              <a:rPr lang="en-US" altLang="en-US" dirty="0" smtClean="0">
                <a:latin typeface="Georgia" panose="02040502050405020303" pitchFamily="18" charset="0"/>
              </a:rPr>
              <a:t>flags</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706147416"/>
              </p:ext>
            </p:extLst>
          </p:nvPr>
        </p:nvGraphicFramePr>
        <p:xfrm>
          <a:off x="1059855" y="857250"/>
          <a:ext cx="6960196" cy="4105078"/>
        </p:xfrm>
        <a:graphic>
          <a:graphicData uri="http://schemas.openxmlformats.org/drawingml/2006/table">
            <a:tbl>
              <a:tblPr firstRow="1" bandRow="1">
                <a:tableStyleId>{5C22544A-7EE6-4342-B048-85BDC9FD1C3A}</a:tableStyleId>
              </a:tblPr>
              <a:tblGrid>
                <a:gridCol w="6960196"/>
              </a:tblGrid>
              <a:tr h="378318">
                <a:tc>
                  <a:txBody>
                    <a:bodyPr/>
                    <a:lstStyle/>
                    <a:p>
                      <a:pPr marL="0" indent="0" algn="l"/>
                      <a:r>
                        <a:rPr lang="en-US" sz="2000" b="1" dirty="0" smtClean="0"/>
                        <a:t>Red flags</a:t>
                      </a:r>
                      <a:endParaRPr lang="en-US" sz="2000" b="1" dirty="0"/>
                    </a:p>
                  </a:txBody>
                  <a:tcPr marL="617220" marR="68578" marT="34295" marB="34295" anchor="ctr">
                    <a:solidFill>
                      <a:schemeClr val="bg2"/>
                    </a:solidFill>
                  </a:tcPr>
                </a:tc>
              </a:tr>
              <a:tr h="7886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Request to remit payment to </a:t>
                      </a:r>
                      <a:r>
                        <a:rPr lang="en-US" sz="1600" b="0" dirty="0" smtClean="0"/>
                        <a:t>new/different</a:t>
                      </a:r>
                      <a:r>
                        <a:rPr lang="en-US" sz="1600" b="1" dirty="0" smtClean="0"/>
                        <a:t> bank</a:t>
                      </a:r>
                      <a:r>
                        <a:rPr lang="en-US" sz="1600" b="1" baseline="0" dirty="0" smtClean="0"/>
                        <a:t> </a:t>
                      </a:r>
                      <a:r>
                        <a:rPr lang="en-US" sz="1600" b="1" dirty="0" smtClean="0"/>
                        <a:t>account</a:t>
                      </a:r>
                      <a:r>
                        <a:rPr lang="en-US" sz="1600" b="0" dirty="0" smtClean="0"/>
                        <a:t> </a:t>
                      </a:r>
                      <a:br>
                        <a:rPr lang="en-US" sz="1600" b="0" dirty="0" smtClean="0"/>
                      </a:br>
                      <a:r>
                        <a:rPr lang="en-US" sz="1600" b="0" dirty="0" smtClean="0"/>
                        <a:t>you’ve never </a:t>
                      </a:r>
                      <a:r>
                        <a:rPr lang="en-US" sz="1600" dirty="0" smtClean="0"/>
                        <a:t>sent money to before</a:t>
                      </a:r>
                    </a:p>
                  </a:txBody>
                  <a:tcPr marL="205740" marR="68578" marT="34295" marB="34295" anchor="ctr">
                    <a:solidFill>
                      <a:srgbClr val="D9D9D9"/>
                    </a:solidFill>
                  </a:tcPr>
                </a:tc>
              </a:tr>
              <a:tr h="7886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Request to remit payment to </a:t>
                      </a:r>
                      <a:r>
                        <a:rPr lang="en-US" sz="1600" b="0" dirty="0" smtClean="0"/>
                        <a:t>new/different</a:t>
                      </a:r>
                      <a:r>
                        <a:rPr lang="en-US" sz="1600" b="1" dirty="0" smtClean="0"/>
                        <a:t> country</a:t>
                      </a:r>
                      <a:r>
                        <a:rPr lang="en-US" sz="1600" b="0" dirty="0" smtClean="0"/>
                        <a:t> you’ve </a:t>
                      </a:r>
                      <a:br>
                        <a:rPr lang="en-US" sz="1600" b="0" dirty="0" smtClean="0"/>
                      </a:br>
                      <a:r>
                        <a:rPr lang="en-US" sz="1600" b="0" dirty="0" smtClean="0"/>
                        <a:t>never sent m</a:t>
                      </a:r>
                      <a:r>
                        <a:rPr lang="en-US" sz="1600" dirty="0" smtClean="0"/>
                        <a:t>oney to before</a:t>
                      </a:r>
                    </a:p>
                  </a:txBody>
                  <a:tcPr marL="205740" marR="68578" marT="34295" marB="34295" anchor="ctr">
                    <a:solidFill>
                      <a:schemeClr val="bg1">
                        <a:lumMod val="95000"/>
                      </a:schemeClr>
                    </a:solidFill>
                  </a:tcPr>
                </a:tc>
              </a:tr>
              <a:tr h="572036">
                <a:tc>
                  <a:txBody>
                    <a:bodyPr/>
                    <a:lstStyle/>
                    <a:p>
                      <a:pPr algn="l"/>
                      <a:r>
                        <a:rPr lang="en-US" sz="1600" dirty="0" smtClean="0"/>
                        <a:t>Request for </a:t>
                      </a:r>
                      <a:r>
                        <a:rPr lang="en-US" sz="1600" b="0" dirty="0" smtClean="0"/>
                        <a:t>secrecy</a:t>
                      </a:r>
                      <a:r>
                        <a:rPr lang="en-US" sz="1600" baseline="0" dirty="0" smtClean="0"/>
                        <a:t> around payment (confidential/top secret)</a:t>
                      </a:r>
                    </a:p>
                  </a:txBody>
                  <a:tcPr marL="205740" marR="68578" marT="34295" marB="34295" anchor="ctr">
                    <a:solidFill>
                      <a:srgbClr val="D9D9D9"/>
                    </a:solidFill>
                  </a:tcPr>
                </a:tc>
              </a:tr>
              <a:tr h="788681">
                <a:tc>
                  <a:txBody>
                    <a:bodyPr/>
                    <a:lstStyle/>
                    <a:p>
                      <a:pPr algn="l"/>
                      <a:r>
                        <a:rPr lang="en-US" sz="1600" baseline="0" dirty="0" smtClean="0"/>
                        <a:t>Switch from commercial beneficiary to individual beneficiary: </a:t>
                      </a:r>
                      <a:br>
                        <a:rPr lang="en-US" sz="1600" baseline="0" dirty="0" smtClean="0"/>
                      </a:br>
                      <a:r>
                        <a:rPr lang="en-US" sz="1600" b="0" baseline="0" dirty="0" smtClean="0"/>
                        <a:t>XYZ Manufacturing vs. Jane Smith</a:t>
                      </a:r>
                    </a:p>
                  </a:txBody>
                  <a:tcPr marL="205740" marR="68578" marT="34295" marB="34295" anchor="ctr">
                    <a:solidFill>
                      <a:schemeClr val="bg1">
                        <a:lumMod val="95000"/>
                      </a:schemeClr>
                    </a:solidFill>
                  </a:tcPr>
                </a:tc>
              </a:tr>
              <a:tr h="788681">
                <a:tc>
                  <a:txBody>
                    <a:bodyPr/>
                    <a:lstStyle/>
                    <a:p>
                      <a:pPr algn="l"/>
                      <a:r>
                        <a:rPr lang="en-US" sz="1600" dirty="0" smtClean="0"/>
                        <a:t>Slightly blurred logo on vendor letterhead or invoice indicating </a:t>
                      </a:r>
                      <a:br>
                        <a:rPr lang="en-US" sz="1600" dirty="0" smtClean="0"/>
                      </a:br>
                      <a:r>
                        <a:rPr lang="en-US" sz="1600" dirty="0" smtClean="0"/>
                        <a:t>item may have been altered</a:t>
                      </a:r>
                    </a:p>
                  </a:txBody>
                  <a:tcPr marL="205740" marR="68578" marT="34295" marB="34295" anchor="ctr">
                    <a:solidFill>
                      <a:srgbClr val="D9D9D9"/>
                    </a:solidFill>
                  </a:tcPr>
                </a:tc>
              </a:tr>
            </a:tbl>
          </a:graphicData>
        </a:graphic>
      </p:graphicFrame>
      <p:pic>
        <p:nvPicPr>
          <p:cNvPr id="3" name="Picture 2"/>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1172441" y="887414"/>
            <a:ext cx="303520" cy="303520"/>
          </a:xfrm>
          <a:prstGeom prst="rect">
            <a:avLst/>
          </a:prstGeom>
        </p:spPr>
      </p:pic>
      <p:sp>
        <p:nvSpPr>
          <p:cNvPr id="6" name="Rectangle 5"/>
          <p:cNvSpPr/>
          <p:nvPr/>
        </p:nvSpPr>
        <p:spPr>
          <a:xfrm>
            <a:off x="1059856" y="4193540"/>
            <a:ext cx="6960197" cy="8801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05740" rtlCol="0" anchor="ctr"/>
          <a:lstStyle/>
          <a:p>
            <a:r>
              <a:rPr lang="en-US" b="1" dirty="0" smtClean="0">
                <a:solidFill>
                  <a:schemeClr val="bg1"/>
                </a:solidFill>
              </a:rPr>
              <a:t>Warning: </a:t>
            </a:r>
            <a:r>
              <a:rPr lang="en-US" dirty="0" smtClean="0">
                <a:solidFill>
                  <a:schemeClr val="bg1"/>
                </a:solidFill>
              </a:rPr>
              <a:t>If the email has been hacked, all email addresses will appear legitimate. </a:t>
            </a:r>
            <a:endParaRPr lang="en-US" dirty="0">
              <a:solidFill>
                <a:schemeClr val="bg1"/>
              </a:solidFill>
            </a:endParaRPr>
          </a:p>
        </p:txBody>
      </p:sp>
    </p:spTree>
    <p:extLst>
      <p:ext uri="{BB962C8B-B14F-4D97-AF65-F5344CB8AC3E}">
        <p14:creationId xmlns:p14="http://schemas.microsoft.com/office/powerpoint/2010/main" val="403232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type="title"/>
          </p:nvPr>
        </p:nvSpPr>
        <p:spPr>
          <a:xfrm>
            <a:off x="551506" y="1576038"/>
            <a:ext cx="8343900" cy="1457450"/>
          </a:xfrm>
        </p:spPr>
        <p:txBody>
          <a:bodyPr/>
          <a:lstStyle/>
          <a:p>
            <a:r>
              <a:rPr lang="en-US" sz="4000" dirty="0" smtClean="0"/>
              <a:t>Customer scenario</a:t>
            </a:r>
            <a:br>
              <a:rPr lang="en-US" sz="4000" dirty="0" smtClean="0"/>
            </a:br>
            <a:endParaRPr lang="en-US" sz="4000" dirty="0"/>
          </a:p>
        </p:txBody>
      </p:sp>
    </p:spTree>
    <p:extLst>
      <p:ext uri="{BB962C8B-B14F-4D97-AF65-F5344CB8AC3E}">
        <p14:creationId xmlns:p14="http://schemas.microsoft.com/office/powerpoint/2010/main" val="72785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9923" name="Rectangle 9"/>
          <p:cNvSpPr>
            <a:spLocks noGrp="1" noChangeArrowheads="1"/>
          </p:cNvSpPr>
          <p:nvPr>
            <p:ph type="title"/>
          </p:nvPr>
        </p:nvSpPr>
        <p:spPr/>
        <p:txBody>
          <a:bodyPr/>
          <a:lstStyle/>
          <a:p>
            <a:r>
              <a:rPr lang="en-US" dirty="0"/>
              <a:t>Internal </a:t>
            </a:r>
            <a:r>
              <a:rPr lang="en-US" dirty="0" smtClean="0"/>
              <a:t>embezzlement</a:t>
            </a:r>
            <a:br>
              <a:rPr lang="en-US" dirty="0" smtClean="0"/>
            </a:b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2" y="239714"/>
            <a:ext cx="4198271" cy="4691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71514" y="1221771"/>
            <a:ext cx="3609974" cy="2726948"/>
          </a:xfrm>
          <a:prstGeom prst="rect">
            <a:avLst/>
          </a:prstGeom>
          <a:solidFill>
            <a:srgbClr val="821861"/>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tlCol="0" anchor="t"/>
          <a:lstStyle/>
          <a:p>
            <a:pPr marL="129779"/>
            <a:r>
              <a:rPr lang="en-US" sz="1600" b="1" dirty="0" smtClean="0"/>
              <a:t>40% </a:t>
            </a:r>
            <a:r>
              <a:rPr lang="en-US" sz="1600" dirty="0" smtClean="0"/>
              <a:t>of thefts were committed by an employee in the finance/accounting function.</a:t>
            </a:r>
          </a:p>
          <a:p>
            <a:pPr marL="129779"/>
            <a:endParaRPr lang="en-US" sz="1600" b="1" dirty="0" smtClean="0"/>
          </a:p>
          <a:p>
            <a:pPr marL="129779"/>
            <a:r>
              <a:rPr lang="en-US" sz="1600" b="1" dirty="0" smtClean="0"/>
              <a:t>49 </a:t>
            </a:r>
            <a:r>
              <a:rPr lang="en-US" sz="1600" dirty="0" smtClean="0"/>
              <a:t>The median age of the perpetrator</a:t>
            </a:r>
          </a:p>
          <a:p>
            <a:pPr marL="129779"/>
            <a:endParaRPr lang="en-US" sz="1600" b="1" dirty="0"/>
          </a:p>
          <a:p>
            <a:pPr marL="129779"/>
            <a:r>
              <a:rPr lang="en-US" sz="1600" b="1" dirty="0" smtClean="0"/>
              <a:t>$294,354 </a:t>
            </a:r>
            <a:r>
              <a:rPr lang="en-US" sz="1600" dirty="0" smtClean="0"/>
              <a:t>median loss</a:t>
            </a:r>
          </a:p>
          <a:p>
            <a:pPr marL="129779"/>
            <a:endParaRPr lang="en-US" sz="1600" b="1" dirty="0" smtClean="0"/>
          </a:p>
          <a:p>
            <a:pPr marL="129779"/>
            <a:r>
              <a:rPr lang="en-US" sz="1000" i="1" dirty="0" smtClean="0"/>
              <a:t>*The 2016 </a:t>
            </a:r>
            <a:r>
              <a:rPr lang="en-US" sz="1000" i="1" dirty="0" err="1" smtClean="0"/>
              <a:t>Hiscox</a:t>
            </a:r>
            <a:r>
              <a:rPr lang="en-US" sz="1000" i="1" dirty="0" smtClean="0"/>
              <a:t> Embezzlement Study</a:t>
            </a:r>
            <a:endParaRPr lang="en-US" sz="1000" i="1" dirty="0"/>
          </a:p>
        </p:txBody>
      </p:sp>
    </p:spTree>
    <p:extLst>
      <p:ext uri="{BB962C8B-B14F-4D97-AF65-F5344CB8AC3E}">
        <p14:creationId xmlns:p14="http://schemas.microsoft.com/office/powerpoint/2010/main" val="366273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19661"/>
            <a:ext cx="9144000" cy="3927349"/>
          </a:xfrm>
          <a:prstGeom prst="rect">
            <a:avLst/>
          </a:prstGeom>
          <a:solidFill>
            <a:srgbClr val="0096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p:txBody>
          <a:bodyPr/>
          <a:lstStyle/>
          <a:p>
            <a:r>
              <a:rPr lang="en-US" altLang="en-US" dirty="0" smtClean="0"/>
              <a:t>Best practices</a:t>
            </a:r>
            <a:br>
              <a:rPr lang="en-US" altLang="en-US" dirty="0" smtClean="0"/>
            </a:br>
            <a:r>
              <a:rPr lang="en-US" sz="2000" dirty="0" smtClean="0">
                <a:solidFill>
                  <a:schemeClr val="tx1"/>
                </a:solidFill>
                <a:latin typeface="+mn-lt"/>
              </a:rPr>
              <a:t>Ways you can protect your business</a:t>
            </a:r>
            <a:endParaRPr lang="en-US" sz="2000" dirty="0">
              <a:solidFill>
                <a:schemeClr val="tx1"/>
              </a:solidFill>
              <a:latin typeface="+mn-lt"/>
            </a:endParaRPr>
          </a:p>
        </p:txBody>
      </p:sp>
      <p:pic>
        <p:nvPicPr>
          <p:cNvPr id="27" name="Picture 26"/>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944254" y="2534729"/>
            <a:ext cx="469858" cy="469858"/>
          </a:xfrm>
          <a:prstGeom prst="rect">
            <a:avLst/>
          </a:prstGeom>
        </p:spPr>
      </p:pic>
      <p:pic>
        <p:nvPicPr>
          <p:cNvPr id="28" name="Picture 27"/>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7341922" y="1622197"/>
            <a:ext cx="380271" cy="409425"/>
          </a:xfrm>
          <a:prstGeom prst="rect">
            <a:avLst/>
          </a:prstGeom>
        </p:spPr>
      </p:pic>
      <p:pic>
        <p:nvPicPr>
          <p:cNvPr id="2053"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t="3499" b="6325"/>
          <a:stretch/>
        </p:blipFill>
        <p:spPr bwMode="auto">
          <a:xfrm>
            <a:off x="440904" y="1320801"/>
            <a:ext cx="8262192" cy="3722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976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 y="132772"/>
            <a:ext cx="8220075" cy="562554"/>
          </a:xfrm>
        </p:spPr>
        <p:txBody>
          <a:bodyPr/>
          <a:lstStyle/>
          <a:p>
            <a:r>
              <a:rPr lang="en-US" dirty="0" smtClean="0"/>
              <a:t>Biography	</a:t>
            </a:r>
            <a:br>
              <a:rPr lang="en-US" dirty="0" smtClean="0"/>
            </a:br>
            <a:r>
              <a:rPr lang="en-US" dirty="0"/>
              <a:t>	</a:t>
            </a:r>
            <a:r>
              <a:rPr lang="en-US" dirty="0">
                <a:solidFill>
                  <a:schemeClr val="tx1"/>
                </a:solidFill>
              </a:rPr>
              <a:t/>
            </a:r>
            <a:br>
              <a:rPr lang="en-US" dirty="0">
                <a:solidFill>
                  <a:schemeClr val="tx1"/>
                </a:solidFill>
              </a:rPr>
            </a:br>
            <a:r>
              <a:rPr lang="en-US" dirty="0"/>
              <a:t>		</a:t>
            </a:r>
            <a:endParaRPr lang="en-US" sz="2400" dirty="0"/>
          </a:p>
        </p:txBody>
      </p:sp>
      <p:sp>
        <p:nvSpPr>
          <p:cNvPr id="3" name="TextBox 2"/>
          <p:cNvSpPr txBox="1"/>
          <p:nvPr/>
        </p:nvSpPr>
        <p:spPr>
          <a:xfrm>
            <a:off x="247650" y="695326"/>
            <a:ext cx="8591550" cy="4057649"/>
          </a:xfrm>
          <a:prstGeom prst="rect">
            <a:avLst/>
          </a:prstGeom>
        </p:spPr>
        <p:txBody>
          <a:bodyPr vert="horz" wrap="square" lIns="91440" tIns="45720" rIns="91440" bIns="45720" rtlCol="0">
            <a:normAutofit/>
          </a:bodyPr>
          <a:lstStyle/>
          <a:p>
            <a:pPr algn="l" defTabSz="914400" rtl="0" eaLnBrk="1" latinLnBrk="0" hangingPunct="1">
              <a:spcBef>
                <a:spcPts val="800"/>
              </a:spcBef>
            </a:pPr>
            <a:endParaRPr lang="en-US" sz="1400" kern="1200" dirty="0" err="1" smtClean="0">
              <a:solidFill>
                <a:schemeClr val="tx1"/>
              </a:solidFill>
              <a:latin typeface="Verdana" pitchFamily="34" charset="0"/>
              <a:ea typeface="+mn-ea"/>
              <a:cs typeface="+mn-cs"/>
            </a:endParaRPr>
          </a:p>
        </p:txBody>
      </p:sp>
      <p:sp>
        <p:nvSpPr>
          <p:cNvPr id="5" name="TextBox 4"/>
          <p:cNvSpPr txBox="1"/>
          <p:nvPr/>
        </p:nvSpPr>
        <p:spPr>
          <a:xfrm>
            <a:off x="3352800" y="1047749"/>
            <a:ext cx="5715000" cy="3387035"/>
          </a:xfrm>
          <a:prstGeom prst="rect">
            <a:avLst/>
          </a:prstGeom>
        </p:spPr>
        <p:txBody>
          <a:bodyPr vert="horz" wrap="square" lIns="91440" tIns="45720" rIns="91440" bIns="45720" rtlCol="0">
            <a:normAutofit/>
          </a:bodyPr>
          <a:lstStyle/>
          <a:p>
            <a:pPr>
              <a:spcBef>
                <a:spcPts val="800"/>
              </a:spcBef>
            </a:pPr>
            <a:endParaRPr lang="en-US" sz="3000" dirty="0" smtClean="0">
              <a:latin typeface="+mj-lt"/>
            </a:endParaRPr>
          </a:p>
          <a:p>
            <a:pPr>
              <a:spcBef>
                <a:spcPts val="800"/>
              </a:spcBef>
            </a:pPr>
            <a:r>
              <a:rPr lang="en-US" sz="3000" dirty="0" smtClean="0">
                <a:latin typeface="+mj-lt"/>
              </a:rPr>
              <a:t>Ryan McCaffrey</a:t>
            </a:r>
          </a:p>
          <a:p>
            <a:pPr>
              <a:spcBef>
                <a:spcPts val="800"/>
              </a:spcBef>
            </a:pPr>
            <a:r>
              <a:rPr lang="en-US" sz="2400" kern="1200" dirty="0" smtClean="0">
                <a:solidFill>
                  <a:schemeClr val="tx1"/>
                </a:solidFill>
                <a:latin typeface="+mj-lt"/>
                <a:cs typeface="+mn-cs"/>
              </a:rPr>
              <a:t>   Wells Fargo Bank</a:t>
            </a:r>
          </a:p>
          <a:p>
            <a:pPr>
              <a:spcBef>
                <a:spcPts val="800"/>
              </a:spcBef>
            </a:pPr>
            <a:r>
              <a:rPr lang="en-US" sz="2400" dirty="0" smtClean="0">
                <a:latin typeface="+mj-lt"/>
                <a:cs typeface="+mn-cs"/>
              </a:rPr>
              <a:t>   Regional Treasury Consultant Manager</a:t>
            </a:r>
          </a:p>
          <a:p>
            <a:pPr>
              <a:spcBef>
                <a:spcPts val="800"/>
              </a:spcBef>
            </a:pPr>
            <a:r>
              <a:rPr lang="en-US" sz="2400" dirty="0">
                <a:latin typeface="+mj-lt"/>
                <a:cs typeface="+mn-cs"/>
              </a:rPr>
              <a:t> </a:t>
            </a:r>
            <a:r>
              <a:rPr lang="en-US" sz="2400" dirty="0" smtClean="0">
                <a:latin typeface="+mj-lt"/>
                <a:cs typeface="+mn-cs"/>
              </a:rPr>
              <a:t>  Based in Phoenix </a:t>
            </a:r>
            <a:endParaRPr lang="en-US" sz="2000" kern="1200" dirty="0" smtClean="0">
              <a:solidFill>
                <a:schemeClr val="tx1"/>
              </a:solidFill>
              <a:latin typeface="+mj-lt"/>
              <a:cs typeface="+mn-cs"/>
            </a:endParaRPr>
          </a:p>
        </p:txBody>
      </p:sp>
      <p:pic>
        <p:nvPicPr>
          <p:cNvPr id="1026" name="Picture 2" descr="C:\Users\A156669\Pictures\McCaffrey Prof Headshot Medium (Cropp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750" y="1047749"/>
            <a:ext cx="3067050" cy="2960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71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Dual control</a:t>
            </a:r>
            <a:br>
              <a:rPr lang="en-US" dirty="0" smtClean="0"/>
            </a:br>
            <a:endParaRPr lang="en-US" sz="2000" dirty="0">
              <a:solidFill>
                <a:schemeClr val="tx1"/>
              </a:solidFill>
              <a:latin typeface="+mn-lt"/>
            </a:endParaRPr>
          </a:p>
        </p:txBody>
      </p:sp>
      <p:sp>
        <p:nvSpPr>
          <p:cNvPr id="7" name="Content Placeholder 6"/>
          <p:cNvSpPr>
            <a:spLocks noGrp="1"/>
          </p:cNvSpPr>
          <p:nvPr>
            <p:ph sz="half" idx="1"/>
          </p:nvPr>
        </p:nvSpPr>
        <p:spPr>
          <a:xfrm>
            <a:off x="438150" y="1441728"/>
            <a:ext cx="4024270" cy="3394472"/>
          </a:xfrm>
        </p:spPr>
        <p:txBody>
          <a:bodyPr/>
          <a:lstStyle/>
          <a:p>
            <a:pPr>
              <a:buFont typeface="Wingdings" panose="05000000000000000000" pitchFamily="2" charset="2"/>
              <a:buChar char="ü"/>
            </a:pPr>
            <a:r>
              <a:rPr lang="en-US" dirty="0" smtClean="0"/>
              <a:t>Second chance to spot payment fraud</a:t>
            </a:r>
          </a:p>
          <a:p>
            <a:pPr>
              <a:buFont typeface="Wingdings" panose="05000000000000000000" pitchFamily="2" charset="2"/>
              <a:buChar char="ü"/>
            </a:pPr>
            <a:r>
              <a:rPr lang="en-US" dirty="0" smtClean="0"/>
              <a:t>“User 1” initiates payment, “User 2” reviews and approves.</a:t>
            </a:r>
            <a:endParaRPr lang="en-US" dirty="0"/>
          </a:p>
        </p:txBody>
      </p:sp>
      <p:sp>
        <p:nvSpPr>
          <p:cNvPr id="9" name="Content Placeholder 8"/>
          <p:cNvSpPr>
            <a:spLocks noGrp="1"/>
          </p:cNvSpPr>
          <p:nvPr>
            <p:ph sz="half" idx="2"/>
          </p:nvPr>
        </p:nvSpPr>
        <p:spPr>
          <a:xfrm>
            <a:off x="4747783" y="1441728"/>
            <a:ext cx="4038600" cy="3394472"/>
          </a:xfrm>
        </p:spPr>
        <p:txBody>
          <a:bodyPr/>
          <a:lstStyle/>
          <a:p>
            <a:pPr>
              <a:buFont typeface="Wingdings" panose="05000000000000000000" pitchFamily="2" charset="2"/>
              <a:buChar char="ü"/>
            </a:pPr>
            <a:r>
              <a:rPr lang="en-US" dirty="0" smtClean="0"/>
              <a:t>Never initiate and approve payment off of the same device.</a:t>
            </a:r>
          </a:p>
          <a:p>
            <a:pPr>
              <a:buFont typeface="Wingdings" panose="05000000000000000000" pitchFamily="2" charset="2"/>
              <a:buChar char="ü"/>
            </a:pPr>
            <a:r>
              <a:rPr lang="en-US" dirty="0" smtClean="0"/>
              <a:t>Verify the request before you initiate and/or approve.</a:t>
            </a:r>
          </a:p>
          <a:p>
            <a:pPr>
              <a:buFont typeface="Wingdings" panose="05000000000000000000" pitchFamily="2" charset="2"/>
              <a:buChar char="ü"/>
            </a:pPr>
            <a:r>
              <a:rPr lang="en-US" dirty="0" smtClean="0"/>
              <a:t>Don’t just give them a rubber stamp!</a:t>
            </a:r>
          </a:p>
        </p:txBody>
      </p:sp>
      <p:grpSp>
        <p:nvGrpSpPr>
          <p:cNvPr id="5" name="Group 4"/>
          <p:cNvGrpSpPr/>
          <p:nvPr/>
        </p:nvGrpSpPr>
        <p:grpSpPr>
          <a:xfrm>
            <a:off x="438152" y="904874"/>
            <a:ext cx="8543925" cy="457200"/>
            <a:chOff x="-431222" y="904874"/>
            <a:chExt cx="8543925" cy="457200"/>
          </a:xfrm>
        </p:grpSpPr>
        <p:sp>
          <p:nvSpPr>
            <p:cNvPr id="3" name="Rectangle 2"/>
            <p:cNvSpPr/>
            <p:nvPr/>
          </p:nvSpPr>
          <p:spPr>
            <a:xfrm>
              <a:off x="-431222" y="904874"/>
              <a:ext cx="4069772" cy="4572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dirty="0">
                  <a:solidFill>
                    <a:schemeClr val="bg1"/>
                  </a:solidFill>
                </a:rPr>
                <a:t>How it works</a:t>
              </a:r>
            </a:p>
          </p:txBody>
        </p:sp>
        <p:sp>
          <p:nvSpPr>
            <p:cNvPr id="4" name="Rectangle 3"/>
            <p:cNvSpPr/>
            <p:nvPr/>
          </p:nvSpPr>
          <p:spPr>
            <a:xfrm>
              <a:off x="3878411" y="904874"/>
              <a:ext cx="4234292" cy="457200"/>
            </a:xfrm>
            <a:prstGeom prst="rect">
              <a:avLst/>
            </a:prstGeom>
            <a:solidFill>
              <a:schemeClr val="accent3"/>
            </a:solidFill>
            <a:ln>
              <a:solidFill>
                <a:schemeClr val="accent3"/>
              </a:solidFill>
            </a:ln>
          </p:spPr>
          <p:txBody>
            <a:bodyPr wrap="square" anchor="ctr">
              <a:noAutofit/>
            </a:bodyPr>
            <a:lstStyle/>
            <a:p>
              <a:pPr marL="0" indent="0">
                <a:buNone/>
              </a:pPr>
              <a:r>
                <a:rPr lang="en-US" dirty="0">
                  <a:solidFill>
                    <a:schemeClr val="bg1"/>
                  </a:solidFill>
                </a:rPr>
                <a:t>Best practices</a:t>
              </a:r>
            </a:p>
          </p:txBody>
        </p:sp>
      </p:grpSp>
    </p:spTree>
    <p:extLst>
      <p:ext uri="{BB962C8B-B14F-4D97-AF65-F5344CB8AC3E}">
        <p14:creationId xmlns:p14="http://schemas.microsoft.com/office/powerpoint/2010/main" val="106836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marL="742950" indent="-285750">
              <a:spcBef>
                <a:spcPct val="20000"/>
              </a:spcBef>
              <a:buClr>
                <a:schemeClr val="tx1"/>
              </a:buClr>
              <a:buSzPct val="115000"/>
              <a:buFont typeface="Wingdings" pitchFamily="2" charset="2"/>
              <a:buChar char="§"/>
              <a:defRPr sz="1200">
                <a:solidFill>
                  <a:schemeClr val="tx1"/>
                </a:solidFill>
                <a:latin typeface="Georgia" pitchFamily="18" charset="0"/>
              </a:defRPr>
            </a:lvl2pPr>
            <a:lvl3pPr marL="1143000" indent="-228600">
              <a:spcBef>
                <a:spcPct val="20000"/>
              </a:spcBef>
              <a:buClr>
                <a:schemeClr val="tx1"/>
              </a:buClr>
              <a:buSzPct val="115000"/>
              <a:buFont typeface="Wingdings" pitchFamily="2" charset="2"/>
              <a:buChar char="§"/>
              <a:defRPr sz="1000">
                <a:solidFill>
                  <a:schemeClr val="tx1"/>
                </a:solidFill>
                <a:latin typeface="Georgia" pitchFamily="18" charset="0"/>
              </a:defRPr>
            </a:lvl3pPr>
            <a:lvl4pPr marL="1600200" indent="-228600">
              <a:spcBef>
                <a:spcPct val="20000"/>
              </a:spcBef>
              <a:buClr>
                <a:schemeClr val="tx1"/>
              </a:buClr>
              <a:buSzPct val="115000"/>
              <a:buFont typeface="Wingdings" pitchFamily="2" charset="2"/>
              <a:buChar char="§"/>
              <a:defRPr sz="1000">
                <a:solidFill>
                  <a:schemeClr val="tx1"/>
                </a:solidFill>
                <a:latin typeface="Georgia" pitchFamily="18" charset="0"/>
              </a:defRPr>
            </a:lvl4pPr>
            <a:lvl5pPr marL="2057400" indent="-228600">
              <a:spcBef>
                <a:spcPct val="20000"/>
              </a:spcBef>
              <a:buClr>
                <a:schemeClr val="tx1"/>
              </a:buClr>
              <a:buSzPct val="115000"/>
              <a:buFont typeface="Wingdings" pitchFamily="2" charset="2"/>
              <a:buChar char="§"/>
              <a:defRPr sz="1000">
                <a:solidFill>
                  <a:schemeClr val="tx1"/>
                </a:solidFill>
                <a:latin typeface="Georgia" pitchFamily="18" charset="0"/>
              </a:defRPr>
            </a:lvl5pPr>
            <a:lvl6pPr marL="25146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9718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34290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8862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spcBef>
                <a:spcPct val="0"/>
              </a:spcBef>
              <a:buClrTx/>
              <a:buSzTx/>
              <a:buFontTx/>
              <a:buNone/>
            </a:pPr>
            <a:endParaRPr lang="en-US" altLang="en-US" sz="1800" b="1">
              <a:solidFill>
                <a:srgbClr val="000000"/>
              </a:solidFill>
              <a:latin typeface="Arial" charset="0"/>
              <a:cs typeface="Arial" charset="0"/>
            </a:endParaRPr>
          </a:p>
        </p:txBody>
      </p:sp>
      <p:sp>
        <p:nvSpPr>
          <p:cNvPr id="2052" name="Rectangle 9"/>
          <p:cNvSpPr txBox="1">
            <a:spLocks noChangeArrowheads="1"/>
          </p:cNvSpPr>
          <p:nvPr/>
        </p:nvSpPr>
        <p:spPr bwMode="auto">
          <a:xfrm>
            <a:off x="381000" y="240506"/>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indent="-230188">
              <a:spcBef>
                <a:spcPct val="20000"/>
              </a:spcBef>
              <a:buClr>
                <a:schemeClr val="tx1"/>
              </a:buClr>
              <a:buSzPct val="115000"/>
              <a:buFont typeface="Wingdings" pitchFamily="2" charset="2"/>
              <a:buChar char="§"/>
              <a:defRPr sz="1200">
                <a:solidFill>
                  <a:schemeClr val="tx1"/>
                </a:solidFill>
                <a:latin typeface="Georgia" pitchFamily="18" charset="0"/>
              </a:defRPr>
            </a:lvl2pPr>
            <a:lvl3pPr marL="682625" indent="-223838">
              <a:spcBef>
                <a:spcPct val="20000"/>
              </a:spcBef>
              <a:buClr>
                <a:schemeClr val="tx1"/>
              </a:buClr>
              <a:buSzPct val="115000"/>
              <a:buFont typeface="Wingdings" pitchFamily="2" charset="2"/>
              <a:buChar char="§"/>
              <a:defRPr sz="1000">
                <a:solidFill>
                  <a:schemeClr val="tx1"/>
                </a:solidFill>
                <a:latin typeface="Georgia" pitchFamily="18" charset="0"/>
              </a:defRPr>
            </a:lvl3pPr>
            <a:lvl4pPr marL="890588" indent="-201613">
              <a:spcBef>
                <a:spcPct val="20000"/>
              </a:spcBef>
              <a:buClr>
                <a:schemeClr val="tx1"/>
              </a:buClr>
              <a:buSzPct val="115000"/>
              <a:buFont typeface="Wingdings" pitchFamily="2" charset="2"/>
              <a:buChar char="§"/>
              <a:defRPr sz="1000">
                <a:solidFill>
                  <a:schemeClr val="tx1"/>
                </a:solidFill>
                <a:latin typeface="Georgia" pitchFamily="18" charset="0"/>
              </a:defRPr>
            </a:lvl4pPr>
            <a:lvl5pPr marL="1182688" indent="-177800">
              <a:spcBef>
                <a:spcPct val="20000"/>
              </a:spcBef>
              <a:buClr>
                <a:schemeClr val="tx1"/>
              </a:buClr>
              <a:buSzPct val="115000"/>
              <a:buFont typeface="Wingdings" pitchFamily="2" charset="2"/>
              <a:buChar char="§"/>
              <a:defRPr sz="1000">
                <a:solidFill>
                  <a:schemeClr val="tx1"/>
                </a:solidFill>
                <a:latin typeface="Georgia" pitchFamily="18" charset="0"/>
              </a:defRPr>
            </a:lvl5pPr>
            <a:lvl6pPr marL="1639888" indent="-1778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097088" indent="-1778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2554288" indent="-1778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011488" indent="-1778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lnSpc>
                <a:spcPct val="105000"/>
              </a:lnSpc>
              <a:spcBef>
                <a:spcPct val="0"/>
              </a:spcBef>
              <a:buClrTx/>
              <a:buSzTx/>
              <a:buFontTx/>
              <a:buNone/>
            </a:pPr>
            <a:r>
              <a:rPr lang="en-US" altLang="en-US" sz="3000" dirty="0">
                <a:solidFill>
                  <a:srgbClr val="BB0826"/>
                </a:solidFill>
                <a:cs typeface="Arial" charset="0"/>
              </a:rPr>
              <a:t>ACH Fraud Filter</a:t>
            </a:r>
            <a:br>
              <a:rPr lang="en-US" altLang="en-US" sz="3000" dirty="0">
                <a:solidFill>
                  <a:srgbClr val="BB0826"/>
                </a:solidFill>
                <a:cs typeface="Arial" charset="0"/>
              </a:rPr>
            </a:br>
            <a:r>
              <a:rPr lang="en-US" altLang="en-US" sz="3000" dirty="0">
                <a:solidFill>
                  <a:srgbClr val="BB0826"/>
                </a:solidFill>
                <a:cs typeface="Arial" charset="0"/>
              </a:rPr>
              <a:t/>
            </a:r>
            <a:br>
              <a:rPr lang="en-US" altLang="en-US" sz="3000" dirty="0">
                <a:solidFill>
                  <a:srgbClr val="BB0826"/>
                </a:solidFill>
                <a:cs typeface="Arial" charset="0"/>
              </a:rPr>
            </a:br>
            <a:endParaRPr lang="en-US" altLang="en-US" sz="2000" dirty="0">
              <a:solidFill>
                <a:srgbClr val="000000"/>
              </a:solidFill>
              <a:latin typeface="Verdana" pitchFamily="34" charset="0"/>
              <a:cs typeface="Arial" charset="0"/>
            </a:endParaRPr>
          </a:p>
        </p:txBody>
      </p:sp>
      <p:sp>
        <p:nvSpPr>
          <p:cNvPr id="2053" name="Rounded Rectangle 3"/>
          <p:cNvSpPr>
            <a:spLocks noChangeArrowheads="1"/>
          </p:cNvSpPr>
          <p:nvPr/>
        </p:nvSpPr>
        <p:spPr bwMode="auto">
          <a:xfrm>
            <a:off x="2027238" y="2400300"/>
            <a:ext cx="6278562" cy="1028700"/>
          </a:xfrm>
          <a:prstGeom prst="roundRect">
            <a:avLst>
              <a:gd name="adj" fmla="val 16667"/>
            </a:avLst>
          </a:prstGeom>
          <a:solidFill>
            <a:srgbClr val="CE4C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marL="742950" indent="-285750">
              <a:spcBef>
                <a:spcPct val="20000"/>
              </a:spcBef>
              <a:buClr>
                <a:schemeClr val="tx1"/>
              </a:buClr>
              <a:buSzPct val="115000"/>
              <a:buFont typeface="Wingdings" pitchFamily="2" charset="2"/>
              <a:buChar char="§"/>
              <a:defRPr sz="1200">
                <a:solidFill>
                  <a:schemeClr val="tx1"/>
                </a:solidFill>
                <a:latin typeface="Georgia" pitchFamily="18" charset="0"/>
              </a:defRPr>
            </a:lvl2pPr>
            <a:lvl3pPr marL="1143000" indent="-228600">
              <a:spcBef>
                <a:spcPct val="20000"/>
              </a:spcBef>
              <a:buClr>
                <a:schemeClr val="tx1"/>
              </a:buClr>
              <a:buSzPct val="115000"/>
              <a:buFont typeface="Wingdings" pitchFamily="2" charset="2"/>
              <a:buChar char="§"/>
              <a:defRPr sz="1000">
                <a:solidFill>
                  <a:schemeClr val="tx1"/>
                </a:solidFill>
                <a:latin typeface="Georgia" pitchFamily="18" charset="0"/>
              </a:defRPr>
            </a:lvl3pPr>
            <a:lvl4pPr marL="1600200" indent="-228600">
              <a:spcBef>
                <a:spcPct val="20000"/>
              </a:spcBef>
              <a:buClr>
                <a:schemeClr val="tx1"/>
              </a:buClr>
              <a:buSzPct val="115000"/>
              <a:buFont typeface="Wingdings" pitchFamily="2" charset="2"/>
              <a:buChar char="§"/>
              <a:defRPr sz="1000">
                <a:solidFill>
                  <a:schemeClr val="tx1"/>
                </a:solidFill>
                <a:latin typeface="Georgia" pitchFamily="18" charset="0"/>
              </a:defRPr>
            </a:lvl4pPr>
            <a:lvl5pPr marL="2057400" indent="-228600">
              <a:spcBef>
                <a:spcPct val="20000"/>
              </a:spcBef>
              <a:buClr>
                <a:schemeClr val="tx1"/>
              </a:buClr>
              <a:buSzPct val="115000"/>
              <a:buFont typeface="Wingdings" pitchFamily="2" charset="2"/>
              <a:buChar char="§"/>
              <a:defRPr sz="1000">
                <a:solidFill>
                  <a:schemeClr val="tx1"/>
                </a:solidFill>
                <a:latin typeface="Georgia" pitchFamily="18" charset="0"/>
              </a:defRPr>
            </a:lvl5pPr>
            <a:lvl6pPr marL="25146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9718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34290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8862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spcBef>
                <a:spcPct val="0"/>
              </a:spcBef>
              <a:buClrTx/>
              <a:buSzTx/>
              <a:buFontTx/>
              <a:buNone/>
            </a:pPr>
            <a:endParaRPr lang="en-US" altLang="en-US" sz="1800" b="1">
              <a:solidFill>
                <a:srgbClr val="000000"/>
              </a:solidFill>
              <a:latin typeface="Arial" charset="0"/>
              <a:cs typeface="Arial" charset="0"/>
            </a:endParaRPr>
          </a:p>
        </p:txBody>
      </p:sp>
      <p:sp>
        <p:nvSpPr>
          <p:cNvPr id="2054" name="Rounded Rectangle 9"/>
          <p:cNvSpPr>
            <a:spLocks noChangeArrowheads="1"/>
          </p:cNvSpPr>
          <p:nvPr/>
        </p:nvSpPr>
        <p:spPr bwMode="auto">
          <a:xfrm>
            <a:off x="2027238" y="3600450"/>
            <a:ext cx="6278562" cy="1245394"/>
          </a:xfrm>
          <a:prstGeom prst="roundRect">
            <a:avLst>
              <a:gd name="adj" fmla="val 16667"/>
            </a:avLst>
          </a:prstGeom>
          <a:solidFill>
            <a:srgbClr val="00698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marL="742950" indent="-285750">
              <a:spcBef>
                <a:spcPct val="20000"/>
              </a:spcBef>
              <a:buClr>
                <a:schemeClr val="tx1"/>
              </a:buClr>
              <a:buSzPct val="115000"/>
              <a:buFont typeface="Wingdings" pitchFamily="2" charset="2"/>
              <a:buChar char="§"/>
              <a:defRPr sz="1200">
                <a:solidFill>
                  <a:schemeClr val="tx1"/>
                </a:solidFill>
                <a:latin typeface="Georgia" pitchFamily="18" charset="0"/>
              </a:defRPr>
            </a:lvl2pPr>
            <a:lvl3pPr marL="1143000" indent="-228600">
              <a:spcBef>
                <a:spcPct val="20000"/>
              </a:spcBef>
              <a:buClr>
                <a:schemeClr val="tx1"/>
              </a:buClr>
              <a:buSzPct val="115000"/>
              <a:buFont typeface="Wingdings" pitchFamily="2" charset="2"/>
              <a:buChar char="§"/>
              <a:defRPr sz="1000">
                <a:solidFill>
                  <a:schemeClr val="tx1"/>
                </a:solidFill>
                <a:latin typeface="Georgia" pitchFamily="18" charset="0"/>
              </a:defRPr>
            </a:lvl3pPr>
            <a:lvl4pPr marL="1600200" indent="-228600">
              <a:spcBef>
                <a:spcPct val="20000"/>
              </a:spcBef>
              <a:buClr>
                <a:schemeClr val="tx1"/>
              </a:buClr>
              <a:buSzPct val="115000"/>
              <a:buFont typeface="Wingdings" pitchFamily="2" charset="2"/>
              <a:buChar char="§"/>
              <a:defRPr sz="1000">
                <a:solidFill>
                  <a:schemeClr val="tx1"/>
                </a:solidFill>
                <a:latin typeface="Georgia" pitchFamily="18" charset="0"/>
              </a:defRPr>
            </a:lvl4pPr>
            <a:lvl5pPr marL="2057400" indent="-228600">
              <a:spcBef>
                <a:spcPct val="20000"/>
              </a:spcBef>
              <a:buClr>
                <a:schemeClr val="tx1"/>
              </a:buClr>
              <a:buSzPct val="115000"/>
              <a:buFont typeface="Wingdings" pitchFamily="2" charset="2"/>
              <a:buChar char="§"/>
              <a:defRPr sz="1000">
                <a:solidFill>
                  <a:schemeClr val="tx1"/>
                </a:solidFill>
                <a:latin typeface="Georgia" pitchFamily="18" charset="0"/>
              </a:defRPr>
            </a:lvl5pPr>
            <a:lvl6pPr marL="25146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9718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34290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8862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spcBef>
                <a:spcPct val="0"/>
              </a:spcBef>
              <a:buClrTx/>
              <a:buSzTx/>
              <a:buFontTx/>
              <a:buNone/>
            </a:pPr>
            <a:endParaRPr lang="en-US" altLang="en-US" sz="1800" b="1">
              <a:solidFill>
                <a:srgbClr val="000000"/>
              </a:solidFill>
              <a:latin typeface="Arial" charset="0"/>
              <a:cs typeface="Arial" charset="0"/>
            </a:endParaRPr>
          </a:p>
        </p:txBody>
      </p:sp>
      <p:sp>
        <p:nvSpPr>
          <p:cNvPr id="2055" name="Rounded Rectangle 10"/>
          <p:cNvSpPr>
            <a:spLocks noChangeArrowheads="1"/>
          </p:cNvSpPr>
          <p:nvPr/>
        </p:nvSpPr>
        <p:spPr bwMode="auto">
          <a:xfrm>
            <a:off x="2027238" y="1154906"/>
            <a:ext cx="6278562" cy="1028700"/>
          </a:xfrm>
          <a:prstGeom prst="roundRect">
            <a:avLst>
              <a:gd name="adj" fmla="val 16667"/>
            </a:avLst>
          </a:prstGeom>
          <a:solidFill>
            <a:srgbClr val="4D3B6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marL="742950" indent="-285750">
              <a:spcBef>
                <a:spcPct val="20000"/>
              </a:spcBef>
              <a:buClr>
                <a:schemeClr val="tx1"/>
              </a:buClr>
              <a:buSzPct val="115000"/>
              <a:buFont typeface="Wingdings" pitchFamily="2" charset="2"/>
              <a:buChar char="§"/>
              <a:defRPr sz="1200">
                <a:solidFill>
                  <a:schemeClr val="tx1"/>
                </a:solidFill>
                <a:latin typeface="Georgia" pitchFamily="18" charset="0"/>
              </a:defRPr>
            </a:lvl2pPr>
            <a:lvl3pPr marL="1143000" indent="-228600">
              <a:spcBef>
                <a:spcPct val="20000"/>
              </a:spcBef>
              <a:buClr>
                <a:schemeClr val="tx1"/>
              </a:buClr>
              <a:buSzPct val="115000"/>
              <a:buFont typeface="Wingdings" pitchFamily="2" charset="2"/>
              <a:buChar char="§"/>
              <a:defRPr sz="1000">
                <a:solidFill>
                  <a:schemeClr val="tx1"/>
                </a:solidFill>
                <a:latin typeface="Georgia" pitchFamily="18" charset="0"/>
              </a:defRPr>
            </a:lvl3pPr>
            <a:lvl4pPr marL="1600200" indent="-228600">
              <a:spcBef>
                <a:spcPct val="20000"/>
              </a:spcBef>
              <a:buClr>
                <a:schemeClr val="tx1"/>
              </a:buClr>
              <a:buSzPct val="115000"/>
              <a:buFont typeface="Wingdings" pitchFamily="2" charset="2"/>
              <a:buChar char="§"/>
              <a:defRPr sz="1000">
                <a:solidFill>
                  <a:schemeClr val="tx1"/>
                </a:solidFill>
                <a:latin typeface="Georgia" pitchFamily="18" charset="0"/>
              </a:defRPr>
            </a:lvl4pPr>
            <a:lvl5pPr marL="2057400" indent="-228600">
              <a:spcBef>
                <a:spcPct val="20000"/>
              </a:spcBef>
              <a:buClr>
                <a:schemeClr val="tx1"/>
              </a:buClr>
              <a:buSzPct val="115000"/>
              <a:buFont typeface="Wingdings" pitchFamily="2" charset="2"/>
              <a:buChar char="§"/>
              <a:defRPr sz="1000">
                <a:solidFill>
                  <a:schemeClr val="tx1"/>
                </a:solidFill>
                <a:latin typeface="Georgia" pitchFamily="18" charset="0"/>
              </a:defRPr>
            </a:lvl5pPr>
            <a:lvl6pPr marL="25146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9718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34290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8862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spcBef>
                <a:spcPct val="0"/>
              </a:spcBef>
              <a:buClrTx/>
              <a:buSzTx/>
              <a:buFontTx/>
              <a:buNone/>
            </a:pPr>
            <a:endParaRPr lang="en-US" altLang="en-US" sz="1800" b="1">
              <a:solidFill>
                <a:srgbClr val="000000"/>
              </a:solidFill>
              <a:latin typeface="Arial" charset="0"/>
              <a:cs typeface="Arial" charset="0"/>
            </a:endParaRPr>
          </a:p>
        </p:txBody>
      </p:sp>
      <p:sp>
        <p:nvSpPr>
          <p:cNvPr id="67592" name="TextBox 4"/>
          <p:cNvSpPr txBox="1">
            <a:spLocks noChangeArrowheads="1"/>
          </p:cNvSpPr>
          <p:nvPr/>
        </p:nvSpPr>
        <p:spPr bwMode="auto">
          <a:xfrm>
            <a:off x="2155828" y="1257301"/>
            <a:ext cx="6149975"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marL="285750" indent="-285750">
              <a:spcBef>
                <a:spcPct val="20000"/>
              </a:spcBef>
              <a:buClr>
                <a:schemeClr val="tx1"/>
              </a:buClr>
              <a:buSzPct val="115000"/>
              <a:buFont typeface="Wingdings" pitchFamily="2" charset="2"/>
              <a:buChar char="§"/>
              <a:defRPr sz="1200">
                <a:solidFill>
                  <a:schemeClr val="tx1"/>
                </a:solidFill>
                <a:latin typeface="Georgia" pitchFamily="18" charset="0"/>
              </a:defRPr>
            </a:lvl2pPr>
            <a:lvl3pPr marL="1143000" indent="-228600">
              <a:spcBef>
                <a:spcPct val="20000"/>
              </a:spcBef>
              <a:buClr>
                <a:schemeClr val="tx1"/>
              </a:buClr>
              <a:buSzPct val="115000"/>
              <a:buFont typeface="Wingdings" pitchFamily="2" charset="2"/>
              <a:buChar char="§"/>
              <a:defRPr sz="1000">
                <a:solidFill>
                  <a:schemeClr val="tx1"/>
                </a:solidFill>
                <a:latin typeface="Georgia" pitchFamily="18" charset="0"/>
              </a:defRPr>
            </a:lvl3pPr>
            <a:lvl4pPr marL="1600200" indent="-228600">
              <a:spcBef>
                <a:spcPct val="20000"/>
              </a:spcBef>
              <a:buClr>
                <a:schemeClr val="tx1"/>
              </a:buClr>
              <a:buSzPct val="115000"/>
              <a:buFont typeface="Wingdings" pitchFamily="2" charset="2"/>
              <a:buChar char="§"/>
              <a:defRPr sz="1000">
                <a:solidFill>
                  <a:schemeClr val="tx1"/>
                </a:solidFill>
                <a:latin typeface="Georgia" pitchFamily="18" charset="0"/>
              </a:defRPr>
            </a:lvl4pPr>
            <a:lvl5pPr marL="2057400" indent="-228600">
              <a:spcBef>
                <a:spcPct val="20000"/>
              </a:spcBef>
              <a:buClr>
                <a:schemeClr val="tx1"/>
              </a:buClr>
              <a:buSzPct val="115000"/>
              <a:buFont typeface="Wingdings" pitchFamily="2" charset="2"/>
              <a:buChar char="§"/>
              <a:defRPr sz="1000">
                <a:solidFill>
                  <a:schemeClr val="tx1"/>
                </a:solidFill>
                <a:latin typeface="Georgia" pitchFamily="18" charset="0"/>
              </a:defRPr>
            </a:lvl5pPr>
            <a:lvl6pPr marL="25146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9718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34290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8862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spcBef>
                <a:spcPct val="0"/>
              </a:spcBef>
              <a:buClrTx/>
              <a:buSzTx/>
              <a:buFontTx/>
              <a:buNone/>
            </a:pPr>
            <a:r>
              <a:rPr lang="en-US" altLang="en-US" sz="1800" b="1">
                <a:solidFill>
                  <a:srgbClr val="FFFFFF"/>
                </a:solidFill>
                <a:latin typeface="Verdana" pitchFamily="34" charset="0"/>
                <a:cs typeface="Arial" charset="0"/>
              </a:rPr>
              <a:t>Protect</a:t>
            </a:r>
          </a:p>
          <a:p>
            <a:pPr lvl="1" eaLnBrk="1" hangingPunct="1">
              <a:spcBef>
                <a:spcPct val="0"/>
              </a:spcBef>
              <a:spcAft>
                <a:spcPts val="600"/>
              </a:spcAft>
              <a:buClr>
                <a:schemeClr val="bg1"/>
              </a:buClr>
            </a:pPr>
            <a:r>
              <a:rPr lang="en-US" altLang="en-US" sz="1600">
                <a:solidFill>
                  <a:srgbClr val="FFFFFF"/>
                </a:solidFill>
                <a:latin typeface="Verdana" pitchFamily="34" charset="0"/>
                <a:cs typeface="Arial" charset="0"/>
              </a:rPr>
              <a:t>Stop all ACH transactions presented against your account</a:t>
            </a:r>
          </a:p>
          <a:p>
            <a:pPr lvl="1" eaLnBrk="1" hangingPunct="1">
              <a:spcBef>
                <a:spcPct val="0"/>
              </a:spcBef>
              <a:buClr>
                <a:schemeClr val="bg1"/>
              </a:buClr>
            </a:pPr>
            <a:r>
              <a:rPr lang="en-US" altLang="en-US" sz="1600">
                <a:solidFill>
                  <a:srgbClr val="FFFFFF"/>
                </a:solidFill>
                <a:latin typeface="Verdana" pitchFamily="34" charset="0"/>
                <a:cs typeface="Arial" charset="0"/>
              </a:rPr>
              <a:t>Preauthorize designated transactions</a:t>
            </a:r>
          </a:p>
          <a:p>
            <a:pPr lvl="1" eaLnBrk="1" hangingPunct="1">
              <a:spcBef>
                <a:spcPct val="0"/>
              </a:spcBef>
              <a:buClrTx/>
              <a:buSzTx/>
            </a:pPr>
            <a:endParaRPr lang="en-US" altLang="en-US" sz="1400">
              <a:solidFill>
                <a:srgbClr val="FFFFFF"/>
              </a:solidFill>
              <a:latin typeface="Verdana" pitchFamily="34" charset="0"/>
              <a:cs typeface="Arial" charset="0"/>
            </a:endParaRPr>
          </a:p>
          <a:p>
            <a:pPr eaLnBrk="1" hangingPunct="1">
              <a:spcBef>
                <a:spcPct val="0"/>
              </a:spcBef>
              <a:buClrTx/>
              <a:buSzTx/>
              <a:buFontTx/>
              <a:buNone/>
            </a:pPr>
            <a:endParaRPr lang="en-US" altLang="en-US" sz="1800">
              <a:solidFill>
                <a:srgbClr val="000000"/>
              </a:solidFill>
              <a:cs typeface="Arial" charset="0"/>
            </a:endParaRPr>
          </a:p>
          <a:p>
            <a:pPr eaLnBrk="1" hangingPunct="1">
              <a:spcBef>
                <a:spcPct val="0"/>
              </a:spcBef>
              <a:buClrTx/>
              <a:buSzTx/>
              <a:buFontTx/>
              <a:buNone/>
            </a:pPr>
            <a:endParaRPr lang="en-US" altLang="en-US" sz="1800">
              <a:solidFill>
                <a:srgbClr val="000000"/>
              </a:solidFill>
              <a:cs typeface="Arial" charset="0"/>
            </a:endParaRPr>
          </a:p>
        </p:txBody>
      </p:sp>
      <p:sp>
        <p:nvSpPr>
          <p:cNvPr id="67593" name="TextBox 12"/>
          <p:cNvSpPr txBox="1">
            <a:spLocks noChangeArrowheads="1"/>
          </p:cNvSpPr>
          <p:nvPr/>
        </p:nvSpPr>
        <p:spPr bwMode="auto">
          <a:xfrm>
            <a:off x="2155825" y="2457451"/>
            <a:ext cx="6019800" cy="121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marL="285750" indent="-285750">
              <a:spcBef>
                <a:spcPct val="20000"/>
              </a:spcBef>
              <a:buClr>
                <a:schemeClr val="tx1"/>
              </a:buClr>
              <a:buSzPct val="115000"/>
              <a:buFont typeface="Wingdings" pitchFamily="2" charset="2"/>
              <a:buChar char="§"/>
              <a:defRPr sz="1200">
                <a:solidFill>
                  <a:schemeClr val="tx1"/>
                </a:solidFill>
                <a:latin typeface="Georgia" pitchFamily="18" charset="0"/>
              </a:defRPr>
            </a:lvl2pPr>
            <a:lvl3pPr marL="1143000" indent="-228600">
              <a:spcBef>
                <a:spcPct val="20000"/>
              </a:spcBef>
              <a:buClr>
                <a:schemeClr val="tx1"/>
              </a:buClr>
              <a:buSzPct val="115000"/>
              <a:buFont typeface="Wingdings" pitchFamily="2" charset="2"/>
              <a:buChar char="§"/>
              <a:defRPr sz="1000">
                <a:solidFill>
                  <a:schemeClr val="tx1"/>
                </a:solidFill>
                <a:latin typeface="Georgia" pitchFamily="18" charset="0"/>
              </a:defRPr>
            </a:lvl3pPr>
            <a:lvl4pPr marL="1600200" indent="-228600">
              <a:spcBef>
                <a:spcPct val="20000"/>
              </a:spcBef>
              <a:buClr>
                <a:schemeClr val="tx1"/>
              </a:buClr>
              <a:buSzPct val="115000"/>
              <a:buFont typeface="Wingdings" pitchFamily="2" charset="2"/>
              <a:buChar char="§"/>
              <a:defRPr sz="1000">
                <a:solidFill>
                  <a:schemeClr val="tx1"/>
                </a:solidFill>
                <a:latin typeface="Georgia" pitchFamily="18" charset="0"/>
              </a:defRPr>
            </a:lvl4pPr>
            <a:lvl5pPr marL="2057400" indent="-228600">
              <a:spcBef>
                <a:spcPct val="20000"/>
              </a:spcBef>
              <a:buClr>
                <a:schemeClr val="tx1"/>
              </a:buClr>
              <a:buSzPct val="115000"/>
              <a:buFont typeface="Wingdings" pitchFamily="2" charset="2"/>
              <a:buChar char="§"/>
              <a:defRPr sz="1000">
                <a:solidFill>
                  <a:schemeClr val="tx1"/>
                </a:solidFill>
                <a:latin typeface="Georgia" pitchFamily="18" charset="0"/>
              </a:defRPr>
            </a:lvl5pPr>
            <a:lvl6pPr marL="25146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9718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34290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8862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spcBef>
                <a:spcPct val="0"/>
              </a:spcBef>
              <a:buClrTx/>
              <a:buSzTx/>
              <a:buFontTx/>
              <a:buNone/>
            </a:pPr>
            <a:r>
              <a:rPr lang="en-US" altLang="en-US" sz="1800" b="1">
                <a:solidFill>
                  <a:srgbClr val="FFFFFF"/>
                </a:solidFill>
                <a:latin typeface="Verdana" pitchFamily="34" charset="0"/>
                <a:cs typeface="Arial" charset="0"/>
              </a:rPr>
              <a:t>Review</a:t>
            </a:r>
          </a:p>
          <a:p>
            <a:pPr lvl="1" eaLnBrk="1" hangingPunct="1">
              <a:spcBef>
                <a:spcPct val="0"/>
              </a:spcBef>
              <a:spcAft>
                <a:spcPts val="600"/>
              </a:spcAft>
              <a:buClr>
                <a:schemeClr val="bg1"/>
              </a:buClr>
            </a:pPr>
            <a:r>
              <a:rPr lang="en-US" altLang="en-US" sz="1600">
                <a:solidFill>
                  <a:srgbClr val="FFFFFF"/>
                </a:solidFill>
                <a:latin typeface="Verdana" pitchFamily="34" charset="0"/>
                <a:cs typeface="Arial" charset="0"/>
              </a:rPr>
              <a:t>Make pay or return decisions</a:t>
            </a:r>
          </a:p>
          <a:p>
            <a:pPr lvl="1" eaLnBrk="1" hangingPunct="1">
              <a:spcBef>
                <a:spcPct val="0"/>
              </a:spcBef>
              <a:buClr>
                <a:schemeClr val="bg1"/>
              </a:buClr>
            </a:pPr>
            <a:r>
              <a:rPr lang="en-US" altLang="en-US" sz="1600">
                <a:solidFill>
                  <a:srgbClr val="FFFFFF"/>
                </a:solidFill>
                <a:latin typeface="Verdana" pitchFamily="34" charset="0"/>
                <a:cs typeface="Arial" charset="0"/>
              </a:rPr>
              <a:t>Update fraud filter criteria online</a:t>
            </a:r>
          </a:p>
          <a:p>
            <a:pPr eaLnBrk="1" hangingPunct="1">
              <a:spcBef>
                <a:spcPct val="0"/>
              </a:spcBef>
              <a:buClrTx/>
              <a:buSzTx/>
              <a:buFontTx/>
              <a:buNone/>
            </a:pPr>
            <a:endParaRPr lang="en-US" altLang="en-US" sz="1800">
              <a:solidFill>
                <a:srgbClr val="000000"/>
              </a:solidFill>
              <a:cs typeface="Arial" charset="0"/>
            </a:endParaRPr>
          </a:p>
        </p:txBody>
      </p:sp>
      <p:sp>
        <p:nvSpPr>
          <p:cNvPr id="67594" name="TextBox 13"/>
          <p:cNvSpPr txBox="1">
            <a:spLocks noChangeArrowheads="1"/>
          </p:cNvSpPr>
          <p:nvPr/>
        </p:nvSpPr>
        <p:spPr bwMode="auto">
          <a:xfrm>
            <a:off x="2155825" y="3657601"/>
            <a:ext cx="6019800" cy="118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Font typeface="Wingdings" pitchFamily="2" charset="2"/>
              <a:buChar char="§"/>
              <a:defRPr sz="1200">
                <a:solidFill>
                  <a:schemeClr val="tx1"/>
                </a:solidFill>
                <a:latin typeface="Georgia" pitchFamily="18" charset="0"/>
              </a:defRPr>
            </a:lvl1pPr>
            <a:lvl2pPr marL="285750" indent="-285750">
              <a:spcBef>
                <a:spcPct val="20000"/>
              </a:spcBef>
              <a:buClr>
                <a:schemeClr val="tx1"/>
              </a:buClr>
              <a:buSzPct val="115000"/>
              <a:buFont typeface="Wingdings" pitchFamily="2" charset="2"/>
              <a:buChar char="§"/>
              <a:defRPr sz="1200">
                <a:solidFill>
                  <a:schemeClr val="tx1"/>
                </a:solidFill>
                <a:latin typeface="Georgia" pitchFamily="18" charset="0"/>
              </a:defRPr>
            </a:lvl2pPr>
            <a:lvl3pPr marL="1143000" indent="-228600">
              <a:spcBef>
                <a:spcPct val="20000"/>
              </a:spcBef>
              <a:buClr>
                <a:schemeClr val="tx1"/>
              </a:buClr>
              <a:buSzPct val="115000"/>
              <a:buFont typeface="Wingdings" pitchFamily="2" charset="2"/>
              <a:buChar char="§"/>
              <a:defRPr sz="1000">
                <a:solidFill>
                  <a:schemeClr val="tx1"/>
                </a:solidFill>
                <a:latin typeface="Georgia" pitchFamily="18" charset="0"/>
              </a:defRPr>
            </a:lvl3pPr>
            <a:lvl4pPr marL="1600200" indent="-228600">
              <a:spcBef>
                <a:spcPct val="20000"/>
              </a:spcBef>
              <a:buClr>
                <a:schemeClr val="tx1"/>
              </a:buClr>
              <a:buSzPct val="115000"/>
              <a:buFont typeface="Wingdings" pitchFamily="2" charset="2"/>
              <a:buChar char="§"/>
              <a:defRPr sz="1000">
                <a:solidFill>
                  <a:schemeClr val="tx1"/>
                </a:solidFill>
                <a:latin typeface="Georgia" pitchFamily="18" charset="0"/>
              </a:defRPr>
            </a:lvl4pPr>
            <a:lvl5pPr marL="2057400" indent="-228600">
              <a:spcBef>
                <a:spcPct val="20000"/>
              </a:spcBef>
              <a:buClr>
                <a:schemeClr val="tx1"/>
              </a:buClr>
              <a:buSzPct val="115000"/>
              <a:buFont typeface="Wingdings" pitchFamily="2" charset="2"/>
              <a:buChar char="§"/>
              <a:defRPr sz="1000">
                <a:solidFill>
                  <a:schemeClr val="tx1"/>
                </a:solidFill>
                <a:latin typeface="Georgia" pitchFamily="18" charset="0"/>
              </a:defRPr>
            </a:lvl5pPr>
            <a:lvl6pPr marL="25146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6pPr>
            <a:lvl7pPr marL="29718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7pPr>
            <a:lvl8pPr marL="34290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8pPr>
            <a:lvl9pPr marL="3886200" indent="-228600" eaLnBrk="0" fontAlgn="base" hangingPunct="0">
              <a:spcBef>
                <a:spcPct val="20000"/>
              </a:spcBef>
              <a:spcAft>
                <a:spcPct val="0"/>
              </a:spcAft>
              <a:buClr>
                <a:schemeClr val="tx1"/>
              </a:buClr>
              <a:buSzPct val="115000"/>
              <a:buFont typeface="Wingdings" pitchFamily="2" charset="2"/>
              <a:buChar char="§"/>
              <a:defRPr sz="1000">
                <a:solidFill>
                  <a:schemeClr val="tx1"/>
                </a:solidFill>
                <a:latin typeface="Georgia" pitchFamily="18" charset="0"/>
              </a:defRPr>
            </a:lvl9pPr>
          </a:lstStyle>
          <a:p>
            <a:pPr eaLnBrk="1" hangingPunct="1">
              <a:spcBef>
                <a:spcPct val="0"/>
              </a:spcBef>
              <a:buClrTx/>
              <a:buSzTx/>
              <a:buFontTx/>
              <a:buNone/>
            </a:pPr>
            <a:r>
              <a:rPr lang="en-US" altLang="en-US" sz="1800" b="1" dirty="0">
                <a:solidFill>
                  <a:srgbClr val="FFFFFF"/>
                </a:solidFill>
                <a:latin typeface="Verdana" pitchFamily="34" charset="0"/>
                <a:cs typeface="Arial" charset="0"/>
              </a:rPr>
              <a:t>Monitor</a:t>
            </a:r>
          </a:p>
          <a:p>
            <a:pPr lvl="1" eaLnBrk="1" hangingPunct="1">
              <a:spcBef>
                <a:spcPct val="0"/>
              </a:spcBef>
              <a:spcAft>
                <a:spcPts val="600"/>
              </a:spcAft>
              <a:buClr>
                <a:schemeClr val="bg1"/>
              </a:buClr>
            </a:pPr>
            <a:r>
              <a:rPr lang="en-US" altLang="en-US" sz="1600" dirty="0">
                <a:solidFill>
                  <a:srgbClr val="FFFFFF"/>
                </a:solidFill>
                <a:latin typeface="Verdana" pitchFamily="34" charset="0"/>
                <a:cs typeface="Arial" charset="0"/>
              </a:rPr>
              <a:t>View unauthorized transactions</a:t>
            </a:r>
          </a:p>
          <a:p>
            <a:pPr lvl="1" eaLnBrk="1" hangingPunct="1">
              <a:spcBef>
                <a:spcPct val="0"/>
              </a:spcBef>
              <a:spcAft>
                <a:spcPts val="1200"/>
              </a:spcAft>
              <a:buClr>
                <a:schemeClr val="bg1"/>
              </a:buClr>
            </a:pPr>
            <a:r>
              <a:rPr lang="en-US" altLang="en-US" sz="1600" dirty="0">
                <a:solidFill>
                  <a:srgbClr val="FFFFFF"/>
                </a:solidFill>
                <a:latin typeface="Verdana" pitchFamily="34" charset="0"/>
                <a:cs typeface="Arial" charset="0"/>
              </a:rPr>
              <a:t>Receive notice when an unauthorized ACH transaction is detected by fax, email, or text message  </a:t>
            </a:r>
          </a:p>
        </p:txBody>
      </p:sp>
      <p:pic>
        <p:nvPicPr>
          <p:cNvPr id="2059" name="Picture 2" descr="H:\My Documents\Brand 2_0 icons\non-designer-icons-jpg-c-d\check-mark\check-mark-med-dark-oran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238" y="2584849"/>
            <a:ext cx="838200" cy="672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3" descr="H:\My Documents\Brand 2_0 icons\non-designer-icons-jpg-e-l\lock\lock-med-dark-plu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513" y="1269208"/>
            <a:ext cx="755650" cy="83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4" descr="H:\My Documents\Brand 2_0 icons\non-designer-icons-jpg-c-d\computer-audit-trail\computer-audit-trail-med-dark-tea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228" y="3850483"/>
            <a:ext cx="1292225" cy="664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9362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9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9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9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9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94">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759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Positive </a:t>
            </a:r>
            <a:r>
              <a:rPr lang="en-US" dirty="0" smtClean="0"/>
              <a:t>Pay</a:t>
            </a:r>
            <a:r>
              <a:rPr lang="en-US" dirty="0"/>
              <a:t/>
            </a:r>
            <a:br>
              <a:rPr lang="en-US" dirty="0"/>
            </a:br>
            <a:endParaRPr lang="en-US" sz="2000" dirty="0">
              <a:solidFill>
                <a:schemeClr val="tx1"/>
              </a:solidFill>
              <a:latin typeface="+mn-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5" y="771526"/>
            <a:ext cx="8086725" cy="4143375"/>
          </a:xfrm>
          <a:prstGeom prst="rect">
            <a:avLst/>
          </a:prstGeom>
          <a:noFill/>
          <a:ln w="57150">
            <a:solidFill>
              <a:schemeClr val="accent3"/>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1011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394" y="226221"/>
            <a:ext cx="7837714" cy="545306"/>
          </a:xfrm>
        </p:spPr>
        <p:txBody>
          <a:bodyPr/>
          <a:lstStyle/>
          <a:p>
            <a:r>
              <a:rPr lang="en-US" sz="3000" dirty="0" smtClean="0"/>
              <a:t/>
            </a:r>
            <a:br>
              <a:rPr lang="en-US" sz="3000" dirty="0" smtClean="0"/>
            </a:br>
            <a:endParaRPr lang="en-US" sz="3000" dirty="0"/>
          </a:p>
        </p:txBody>
      </p:sp>
      <p:sp>
        <p:nvSpPr>
          <p:cNvPr id="3" name="Content Placeholder 2"/>
          <p:cNvSpPr>
            <a:spLocks noGrp="1"/>
          </p:cNvSpPr>
          <p:nvPr>
            <p:ph idx="1"/>
          </p:nvPr>
        </p:nvSpPr>
        <p:spPr>
          <a:xfrm>
            <a:off x="654504" y="857250"/>
            <a:ext cx="7908925" cy="3814763"/>
          </a:xfrm>
        </p:spPr>
        <p:txBody>
          <a:bodyPr/>
          <a:lstStyle/>
          <a:p>
            <a:pPr>
              <a:spcBef>
                <a:spcPts val="0"/>
              </a:spcBef>
              <a:spcAft>
                <a:spcPts val="2400"/>
              </a:spcAft>
              <a:buClrTx/>
            </a:pPr>
            <a:endParaRPr lang="en-US" altLang="en-US" sz="2000" dirty="0" smtClean="0"/>
          </a:p>
          <a:p>
            <a:pPr marL="0" indent="0">
              <a:spcBef>
                <a:spcPts val="0"/>
              </a:spcBef>
              <a:spcAft>
                <a:spcPts val="2400"/>
              </a:spcAft>
              <a:buNone/>
            </a:pPr>
            <a:endParaRPr lang="en-US" sz="2000" dirty="0" smtClean="0"/>
          </a:p>
          <a:p>
            <a:pPr>
              <a:spcBef>
                <a:spcPts val="0"/>
              </a:spcBef>
              <a:spcAft>
                <a:spcPts val="2400"/>
              </a:spcAft>
            </a:pPr>
            <a:endParaRPr lang="en-US" sz="2000" dirty="0"/>
          </a:p>
        </p:txBody>
      </p:sp>
      <p:pic>
        <p:nvPicPr>
          <p:cNvPr id="2050" name="Picture 2" descr="https://hirenj.files.wordpress.com/2011/06/catch-m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72" y="5886"/>
            <a:ext cx="9133536" cy="5137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950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4278" y="2"/>
            <a:ext cx="4572000" cy="4743449"/>
          </a:xfrm>
          <a:prstGeom prst="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428628" y="52388"/>
            <a:ext cx="3939593" cy="1102519"/>
          </a:xfrm>
        </p:spPr>
        <p:txBody>
          <a:bodyPr/>
          <a:lstStyle/>
          <a:p>
            <a:pPr>
              <a:lnSpc>
                <a:spcPct val="100000"/>
              </a:lnSpc>
            </a:pPr>
            <a:r>
              <a:rPr lang="en-US" dirty="0" smtClean="0"/>
              <a:t>Monitoring for check fraud may take as little as 1 minute each day</a:t>
            </a:r>
            <a:endParaRPr lang="en-US" dirty="0"/>
          </a:p>
        </p:txBody>
      </p:sp>
      <p:grpSp>
        <p:nvGrpSpPr>
          <p:cNvPr id="6" name="Group 5"/>
          <p:cNvGrpSpPr/>
          <p:nvPr/>
        </p:nvGrpSpPr>
        <p:grpSpPr>
          <a:xfrm>
            <a:off x="530863" y="1417280"/>
            <a:ext cx="4604225" cy="822959"/>
            <a:chOff x="-2594178" y="1034389"/>
            <a:chExt cx="4604225" cy="1097279"/>
          </a:xfrm>
        </p:grpSpPr>
        <p:sp>
          <p:nvSpPr>
            <p:cNvPr id="9" name="Rectangle 8"/>
            <p:cNvSpPr/>
            <p:nvPr/>
          </p:nvSpPr>
          <p:spPr>
            <a:xfrm>
              <a:off x="-2594178" y="1197428"/>
              <a:ext cx="4043418" cy="825503"/>
            </a:xfrm>
            <a:prstGeom prst="rect">
              <a:avLst/>
            </a:prstGeom>
            <a:solidFill>
              <a:srgbClr val="00698C"/>
            </a:solidFill>
            <a:ln w="25400" cap="flat" cmpd="sng" algn="ctr">
              <a:noFill/>
              <a:prstDash val="solid"/>
            </a:ln>
            <a:effectLst/>
          </p:spPr>
          <p:txBody>
            <a:bodyPr rtlCol="0" anchor="ctr"/>
            <a:lstStyle/>
            <a:p>
              <a:pPr algn="ctr" fontAlgn="auto">
                <a:spcBef>
                  <a:spcPts val="0"/>
                </a:spcBef>
                <a:spcAft>
                  <a:spcPts val="0"/>
                </a:spcAft>
                <a:defRPr/>
              </a:pPr>
              <a:endParaRPr lang="en-US" sz="1714" kern="0" dirty="0">
                <a:solidFill>
                  <a:prstClr val="white"/>
                </a:solidFill>
                <a:latin typeface="Verdana"/>
              </a:endParaRPr>
            </a:p>
          </p:txBody>
        </p:sp>
        <p:sp>
          <p:nvSpPr>
            <p:cNvPr id="10" name="Oval 9"/>
            <p:cNvSpPr/>
            <p:nvPr/>
          </p:nvSpPr>
          <p:spPr>
            <a:xfrm rot="5400000">
              <a:off x="898667" y="1034388"/>
              <a:ext cx="1097279" cy="1097282"/>
            </a:xfrm>
            <a:prstGeom prst="ellipse">
              <a:avLst/>
            </a:prstGeom>
            <a:solidFill>
              <a:srgbClr val="0095C8"/>
            </a:solidFill>
            <a:ln w="38100" cap="flat" cmpd="sng" algn="ctr">
              <a:solidFill>
                <a:schemeClr val="bg1"/>
              </a:solidFill>
              <a:prstDash val="solid"/>
            </a:ln>
            <a:effectLst/>
          </p:spPr>
          <p:txBody>
            <a:bodyPr vert="vert270" lIns="0" rIns="0" rtlCol="0" anchor="ctr"/>
            <a:lstStyle/>
            <a:p>
              <a:pPr algn="ctr" fontAlgn="auto">
                <a:spcBef>
                  <a:spcPts val="0"/>
                </a:spcBef>
                <a:spcAft>
                  <a:spcPts val="0"/>
                </a:spcAft>
                <a:defRPr/>
              </a:pPr>
              <a:endParaRPr lang="en-US" sz="2000" b="1" kern="0" dirty="0">
                <a:solidFill>
                  <a:prstClr val="white"/>
                </a:solidFill>
                <a:latin typeface="Verdana"/>
              </a:endParaRPr>
            </a:p>
          </p:txBody>
        </p:sp>
        <p:sp>
          <p:nvSpPr>
            <p:cNvPr id="22" name="TextBox 21"/>
            <p:cNvSpPr txBox="1"/>
            <p:nvPr/>
          </p:nvSpPr>
          <p:spPr>
            <a:xfrm>
              <a:off x="-886665" y="1377710"/>
              <a:ext cx="2129845" cy="609691"/>
            </a:xfrm>
            <a:prstGeom prst="rect">
              <a:avLst/>
            </a:prstGeom>
          </p:spPr>
          <p:txBody>
            <a:bodyPr vert="horz" wrap="square" lIns="87086" tIns="43543" rIns="87086" bIns="43543" rtlCol="0">
              <a:spAutoFit/>
            </a:bodyPr>
            <a:lstStyle/>
            <a:p>
              <a:pPr fontAlgn="auto">
                <a:spcBef>
                  <a:spcPts val="762"/>
                </a:spcBef>
                <a:spcAft>
                  <a:spcPts val="0"/>
                </a:spcAft>
              </a:pPr>
              <a:r>
                <a:rPr lang="en-US" sz="2400" dirty="0" smtClean="0">
                  <a:solidFill>
                    <a:prstClr val="white"/>
                  </a:solidFill>
                  <a:latin typeface="Verdana"/>
                </a:rPr>
                <a:t>Export</a:t>
              </a:r>
              <a:endParaRPr lang="en-US" sz="2400" dirty="0">
                <a:solidFill>
                  <a:prstClr val="white"/>
                </a:solidFill>
                <a:latin typeface="Verdana"/>
              </a:endParaRPr>
            </a:p>
          </p:txBody>
        </p:sp>
        <p:sp>
          <p:nvSpPr>
            <p:cNvPr id="5" name="TextBox 4"/>
            <p:cNvSpPr txBox="1"/>
            <p:nvPr/>
          </p:nvSpPr>
          <p:spPr>
            <a:xfrm>
              <a:off x="857167" y="1255417"/>
              <a:ext cx="1152880" cy="738664"/>
            </a:xfrm>
            <a:prstGeom prst="rect">
              <a:avLst/>
            </a:prstGeom>
          </p:spPr>
          <p:txBody>
            <a:bodyPr vert="horz" wrap="none" lIns="91440" tIns="45720" rIns="91440" bIns="45720" rtlCol="0">
              <a:spAutoFit/>
            </a:bodyPr>
            <a:lstStyle/>
            <a:p>
              <a:pPr algn="ctr" defTabSz="914400" rtl="0" eaLnBrk="1" latinLnBrk="0" hangingPunct="1">
                <a:spcBef>
                  <a:spcPts val="800"/>
                </a:spcBef>
              </a:pPr>
              <a:r>
                <a:rPr lang="en-US" sz="3000" kern="1200" spc="-100" dirty="0" smtClean="0">
                  <a:solidFill>
                    <a:schemeClr val="bg1"/>
                  </a:solidFill>
                  <a:latin typeface="+mj-lt"/>
                  <a:ea typeface="+mn-ea"/>
                  <a:cs typeface="+mn-cs"/>
                </a:rPr>
                <a:t>1 min</a:t>
              </a:r>
              <a:r>
                <a:rPr lang="en-US" kern="1200" spc="-100" dirty="0" smtClean="0">
                  <a:solidFill>
                    <a:schemeClr val="bg1"/>
                  </a:solidFill>
                  <a:latin typeface="+mj-lt"/>
                  <a:ea typeface="+mn-ea"/>
                  <a:cs typeface="+mn-cs"/>
                </a:rPr>
                <a:t>*</a:t>
              </a:r>
            </a:p>
          </p:txBody>
        </p:sp>
      </p:grpSp>
      <p:grpSp>
        <p:nvGrpSpPr>
          <p:cNvPr id="7" name="Group 6"/>
          <p:cNvGrpSpPr/>
          <p:nvPr/>
        </p:nvGrpSpPr>
        <p:grpSpPr>
          <a:xfrm>
            <a:off x="530860" y="2165948"/>
            <a:ext cx="4623682" cy="822959"/>
            <a:chOff x="-2594178" y="2032612"/>
            <a:chExt cx="4623682" cy="1097279"/>
          </a:xfrm>
        </p:grpSpPr>
        <p:sp>
          <p:nvSpPr>
            <p:cNvPr id="12" name="Rectangle 11"/>
            <p:cNvSpPr/>
            <p:nvPr/>
          </p:nvSpPr>
          <p:spPr>
            <a:xfrm>
              <a:off x="-2594178" y="2194413"/>
              <a:ext cx="4409178" cy="822960"/>
            </a:xfrm>
            <a:prstGeom prst="rect">
              <a:avLst/>
            </a:prstGeom>
            <a:solidFill>
              <a:srgbClr val="007337"/>
            </a:solidFill>
            <a:ln w="25400" cap="flat" cmpd="sng" algn="ctr">
              <a:noFill/>
              <a:prstDash val="solid"/>
            </a:ln>
            <a:effectLst/>
          </p:spPr>
          <p:txBody>
            <a:bodyPr rtlCol="0" anchor="ctr"/>
            <a:lstStyle/>
            <a:p>
              <a:pPr algn="ctr" fontAlgn="auto">
                <a:spcBef>
                  <a:spcPts val="0"/>
                </a:spcBef>
                <a:spcAft>
                  <a:spcPts val="0"/>
                </a:spcAft>
                <a:defRPr/>
              </a:pPr>
              <a:endParaRPr lang="en-US" sz="1714" kern="0" dirty="0">
                <a:solidFill>
                  <a:prstClr val="white"/>
                </a:solidFill>
                <a:latin typeface="Verdana"/>
              </a:endParaRPr>
            </a:p>
          </p:txBody>
        </p:sp>
        <p:sp>
          <p:nvSpPr>
            <p:cNvPr id="14" name="TextBox 13"/>
            <p:cNvSpPr txBox="1"/>
            <p:nvPr/>
          </p:nvSpPr>
          <p:spPr>
            <a:xfrm>
              <a:off x="-886664" y="2357477"/>
              <a:ext cx="2493948" cy="609691"/>
            </a:xfrm>
            <a:prstGeom prst="rect">
              <a:avLst/>
            </a:prstGeom>
          </p:spPr>
          <p:txBody>
            <a:bodyPr vert="horz" wrap="square" lIns="87086" tIns="43543" rIns="87086" bIns="43543" rtlCol="0">
              <a:spAutoFit/>
            </a:bodyPr>
            <a:lstStyle/>
            <a:p>
              <a:pPr fontAlgn="auto">
                <a:spcBef>
                  <a:spcPts val="762"/>
                </a:spcBef>
                <a:spcAft>
                  <a:spcPts val="0"/>
                </a:spcAft>
                <a:defRPr/>
              </a:pPr>
              <a:r>
                <a:rPr lang="en-US" sz="2400" kern="0" dirty="0" smtClean="0">
                  <a:solidFill>
                    <a:prstClr val="white"/>
                  </a:solidFill>
                  <a:latin typeface="Verdana"/>
                </a:rPr>
                <a:t>Format</a:t>
              </a:r>
              <a:endParaRPr lang="en-US" sz="2400" kern="0" dirty="0">
                <a:solidFill>
                  <a:prstClr val="white"/>
                </a:solidFill>
                <a:latin typeface="Verdana"/>
              </a:endParaRPr>
            </a:p>
          </p:txBody>
        </p:sp>
        <p:sp>
          <p:nvSpPr>
            <p:cNvPr id="27" name="Oval 26"/>
            <p:cNvSpPr/>
            <p:nvPr/>
          </p:nvSpPr>
          <p:spPr>
            <a:xfrm rot="5400000">
              <a:off x="887012" y="2032611"/>
              <a:ext cx="1097279" cy="1097282"/>
            </a:xfrm>
            <a:prstGeom prst="ellipse">
              <a:avLst/>
            </a:prstGeom>
            <a:solidFill>
              <a:schemeClr val="accent4"/>
            </a:solidFill>
            <a:ln w="38100" cap="flat" cmpd="sng" algn="ctr">
              <a:solidFill>
                <a:schemeClr val="bg1"/>
              </a:solidFill>
              <a:prstDash val="solid"/>
            </a:ln>
            <a:effectLst/>
          </p:spPr>
          <p:txBody>
            <a:bodyPr vert="vert270" lIns="0" rIns="0" rtlCol="0" anchor="ctr"/>
            <a:lstStyle/>
            <a:p>
              <a:pPr algn="ctr" fontAlgn="auto">
                <a:spcBef>
                  <a:spcPts val="0"/>
                </a:spcBef>
                <a:spcAft>
                  <a:spcPts val="0"/>
                </a:spcAft>
                <a:defRPr/>
              </a:pPr>
              <a:endParaRPr lang="en-US" sz="2000" b="1" kern="0" dirty="0">
                <a:solidFill>
                  <a:prstClr val="white"/>
                </a:solidFill>
                <a:latin typeface="Verdana"/>
              </a:endParaRPr>
            </a:p>
          </p:txBody>
        </p:sp>
        <p:sp>
          <p:nvSpPr>
            <p:cNvPr id="36" name="TextBox 35"/>
            <p:cNvSpPr txBox="1"/>
            <p:nvPr/>
          </p:nvSpPr>
          <p:spPr>
            <a:xfrm>
              <a:off x="838152" y="2253640"/>
              <a:ext cx="1191352" cy="738664"/>
            </a:xfrm>
            <a:prstGeom prst="rect">
              <a:avLst/>
            </a:prstGeom>
          </p:spPr>
          <p:txBody>
            <a:bodyPr vert="horz" wrap="none" lIns="91440" tIns="45720" rIns="91440" bIns="45720" rtlCol="0">
              <a:spAutoFit/>
            </a:bodyPr>
            <a:lstStyle/>
            <a:p>
              <a:pPr algn="ctr" defTabSz="914400" rtl="0" eaLnBrk="1" latinLnBrk="0" hangingPunct="1">
                <a:spcBef>
                  <a:spcPts val="800"/>
                </a:spcBef>
              </a:pPr>
              <a:r>
                <a:rPr lang="en-US" sz="3000" spc="-100" dirty="0" smtClean="0">
                  <a:solidFill>
                    <a:schemeClr val="bg1"/>
                  </a:solidFill>
                  <a:latin typeface="+mj-lt"/>
                  <a:cs typeface="+mn-cs"/>
                </a:rPr>
                <a:t>5 min</a:t>
              </a:r>
              <a:r>
                <a:rPr lang="en-US" spc="-100" dirty="0" smtClean="0">
                  <a:solidFill>
                    <a:schemeClr val="bg1"/>
                  </a:solidFill>
                  <a:latin typeface="+mj-lt"/>
                  <a:cs typeface="+mn-cs"/>
                </a:rPr>
                <a:t>*</a:t>
              </a:r>
              <a:endParaRPr lang="en-US" kern="1200" spc="-100" dirty="0" smtClean="0">
                <a:solidFill>
                  <a:schemeClr val="bg1"/>
                </a:solidFill>
                <a:latin typeface="+mj-lt"/>
                <a:cs typeface="+mn-cs"/>
              </a:endParaRPr>
            </a:p>
          </p:txBody>
        </p:sp>
      </p:grpSp>
      <p:grpSp>
        <p:nvGrpSpPr>
          <p:cNvPr id="19" name="Group 18"/>
          <p:cNvGrpSpPr/>
          <p:nvPr/>
        </p:nvGrpSpPr>
        <p:grpSpPr>
          <a:xfrm>
            <a:off x="530863" y="2924318"/>
            <a:ext cx="4580913" cy="822959"/>
            <a:chOff x="-2594178" y="3043773"/>
            <a:chExt cx="4580913" cy="1097279"/>
          </a:xfrm>
        </p:grpSpPr>
        <p:sp>
          <p:nvSpPr>
            <p:cNvPr id="16" name="Rectangle 15"/>
            <p:cNvSpPr/>
            <p:nvPr/>
          </p:nvSpPr>
          <p:spPr>
            <a:xfrm>
              <a:off x="-2594178" y="3180933"/>
              <a:ext cx="4409178" cy="822960"/>
            </a:xfrm>
            <a:prstGeom prst="rect">
              <a:avLst/>
            </a:prstGeom>
            <a:solidFill>
              <a:srgbClr val="821861"/>
            </a:solidFill>
            <a:ln w="25400" cap="flat" cmpd="sng" algn="ctr">
              <a:noFill/>
              <a:prstDash val="solid"/>
            </a:ln>
            <a:effectLst/>
          </p:spPr>
          <p:txBody>
            <a:bodyPr rtlCol="0" anchor="ctr"/>
            <a:lstStyle/>
            <a:p>
              <a:pPr algn="ctr" fontAlgn="auto">
                <a:spcBef>
                  <a:spcPts val="0"/>
                </a:spcBef>
                <a:spcAft>
                  <a:spcPts val="0"/>
                </a:spcAft>
                <a:defRPr/>
              </a:pPr>
              <a:endParaRPr lang="en-US" sz="1714" kern="0" dirty="0">
                <a:solidFill>
                  <a:prstClr val="white"/>
                </a:solidFill>
                <a:latin typeface="Verdana"/>
              </a:endParaRPr>
            </a:p>
          </p:txBody>
        </p:sp>
        <p:sp>
          <p:nvSpPr>
            <p:cNvPr id="18" name="TextBox 17"/>
            <p:cNvSpPr txBox="1"/>
            <p:nvPr/>
          </p:nvSpPr>
          <p:spPr>
            <a:xfrm>
              <a:off x="-886664" y="3340941"/>
              <a:ext cx="2493948" cy="609691"/>
            </a:xfrm>
            <a:prstGeom prst="rect">
              <a:avLst/>
            </a:prstGeom>
          </p:spPr>
          <p:txBody>
            <a:bodyPr vert="horz" wrap="square" lIns="87086" tIns="43543" rIns="87086" bIns="43543" rtlCol="0">
              <a:spAutoFit/>
            </a:bodyPr>
            <a:lstStyle/>
            <a:p>
              <a:pPr fontAlgn="auto">
                <a:spcBef>
                  <a:spcPts val="762"/>
                </a:spcBef>
                <a:spcAft>
                  <a:spcPts val="0"/>
                </a:spcAft>
                <a:defRPr/>
              </a:pPr>
              <a:r>
                <a:rPr lang="en-US" sz="2400" kern="0" dirty="0" smtClean="0">
                  <a:solidFill>
                    <a:prstClr val="white"/>
                  </a:solidFill>
                  <a:latin typeface="Verdana"/>
                </a:rPr>
                <a:t>Send</a:t>
              </a:r>
              <a:endParaRPr lang="en-US" sz="2400" kern="0" dirty="0">
                <a:solidFill>
                  <a:prstClr val="white"/>
                </a:solidFill>
                <a:latin typeface="Verdana"/>
              </a:endParaRPr>
            </a:p>
          </p:txBody>
        </p:sp>
        <p:sp>
          <p:nvSpPr>
            <p:cNvPr id="37" name="Oval 36"/>
            <p:cNvSpPr/>
            <p:nvPr/>
          </p:nvSpPr>
          <p:spPr>
            <a:xfrm rot="5400000">
              <a:off x="875356" y="3043772"/>
              <a:ext cx="1097279" cy="1097282"/>
            </a:xfrm>
            <a:prstGeom prst="ellipse">
              <a:avLst/>
            </a:prstGeom>
            <a:solidFill>
              <a:schemeClr val="accent5"/>
            </a:solidFill>
            <a:ln w="38100" cap="flat" cmpd="sng" algn="ctr">
              <a:solidFill>
                <a:schemeClr val="bg1"/>
              </a:solidFill>
              <a:prstDash val="solid"/>
            </a:ln>
            <a:effectLst/>
          </p:spPr>
          <p:txBody>
            <a:bodyPr vert="vert270" lIns="0" rIns="0" rtlCol="0" anchor="ctr"/>
            <a:lstStyle/>
            <a:p>
              <a:pPr algn="ctr" fontAlgn="auto">
                <a:spcBef>
                  <a:spcPts val="0"/>
                </a:spcBef>
                <a:spcAft>
                  <a:spcPts val="0"/>
                </a:spcAft>
                <a:defRPr/>
              </a:pPr>
              <a:endParaRPr lang="en-US" sz="2000" b="1" kern="0" dirty="0">
                <a:solidFill>
                  <a:prstClr val="white"/>
                </a:solidFill>
                <a:latin typeface="Verdana"/>
              </a:endParaRPr>
            </a:p>
          </p:txBody>
        </p:sp>
        <p:sp>
          <p:nvSpPr>
            <p:cNvPr id="38" name="TextBox 37"/>
            <p:cNvSpPr txBox="1"/>
            <p:nvPr/>
          </p:nvSpPr>
          <p:spPr>
            <a:xfrm>
              <a:off x="833855" y="3236046"/>
              <a:ext cx="1152880" cy="738664"/>
            </a:xfrm>
            <a:prstGeom prst="rect">
              <a:avLst/>
            </a:prstGeom>
          </p:spPr>
          <p:txBody>
            <a:bodyPr vert="horz" wrap="none" lIns="91440" tIns="45720" rIns="91440" bIns="45720" rtlCol="0">
              <a:spAutoFit/>
            </a:bodyPr>
            <a:lstStyle/>
            <a:p>
              <a:pPr algn="ctr" defTabSz="914400" rtl="0" eaLnBrk="1" latinLnBrk="0" hangingPunct="1">
                <a:spcBef>
                  <a:spcPts val="800"/>
                </a:spcBef>
              </a:pPr>
              <a:r>
                <a:rPr lang="en-US" sz="3000" spc="-100" dirty="0" smtClean="0">
                  <a:solidFill>
                    <a:schemeClr val="bg1"/>
                  </a:solidFill>
                  <a:latin typeface="+mj-lt"/>
                  <a:cs typeface="+mn-cs"/>
                </a:rPr>
                <a:t>1 min</a:t>
              </a:r>
              <a:r>
                <a:rPr lang="en-US" spc="-100" dirty="0" smtClean="0">
                  <a:solidFill>
                    <a:schemeClr val="bg1"/>
                  </a:solidFill>
                  <a:latin typeface="+mj-lt"/>
                  <a:cs typeface="+mn-cs"/>
                </a:rPr>
                <a:t>*</a:t>
              </a:r>
              <a:endParaRPr lang="en-US" kern="1200" spc="-100" dirty="0" smtClean="0">
                <a:solidFill>
                  <a:schemeClr val="bg1"/>
                </a:solidFill>
                <a:latin typeface="+mj-lt"/>
                <a:cs typeface="+mn-cs"/>
              </a:endParaRPr>
            </a:p>
          </p:txBody>
        </p:sp>
      </p:grpSp>
      <p:grpSp>
        <p:nvGrpSpPr>
          <p:cNvPr id="20" name="Group 19"/>
          <p:cNvGrpSpPr/>
          <p:nvPr/>
        </p:nvGrpSpPr>
        <p:grpSpPr>
          <a:xfrm>
            <a:off x="530860" y="3662889"/>
            <a:ext cx="4606510" cy="822959"/>
            <a:chOff x="-2594178" y="4028534"/>
            <a:chExt cx="4606510" cy="1097279"/>
          </a:xfrm>
        </p:grpSpPr>
        <p:sp>
          <p:nvSpPr>
            <p:cNvPr id="29" name="Rectangle 28"/>
            <p:cNvSpPr/>
            <p:nvPr/>
          </p:nvSpPr>
          <p:spPr>
            <a:xfrm>
              <a:off x="-2594178" y="4170444"/>
              <a:ext cx="4416054" cy="822960"/>
            </a:xfrm>
            <a:prstGeom prst="rect">
              <a:avLst/>
            </a:prstGeom>
            <a:solidFill>
              <a:srgbClr val="CE4C00"/>
            </a:solidFill>
            <a:ln w="25400" cap="flat" cmpd="sng" algn="ctr">
              <a:noFill/>
              <a:prstDash val="solid"/>
            </a:ln>
            <a:effectLst/>
          </p:spPr>
          <p:txBody>
            <a:bodyPr rtlCol="0" anchor="ctr"/>
            <a:lstStyle/>
            <a:p>
              <a:pPr algn="ctr" fontAlgn="auto">
                <a:spcBef>
                  <a:spcPts val="0"/>
                </a:spcBef>
                <a:spcAft>
                  <a:spcPts val="0"/>
                </a:spcAft>
                <a:defRPr/>
              </a:pPr>
              <a:endParaRPr lang="en-US" sz="1714" kern="0" dirty="0">
                <a:solidFill>
                  <a:prstClr val="white"/>
                </a:solidFill>
                <a:latin typeface="Verdana"/>
              </a:endParaRPr>
            </a:p>
          </p:txBody>
        </p:sp>
        <p:sp>
          <p:nvSpPr>
            <p:cNvPr id="31" name="TextBox 30"/>
            <p:cNvSpPr txBox="1"/>
            <p:nvPr/>
          </p:nvSpPr>
          <p:spPr>
            <a:xfrm>
              <a:off x="-886664" y="4294571"/>
              <a:ext cx="2500825" cy="609691"/>
            </a:xfrm>
            <a:prstGeom prst="rect">
              <a:avLst/>
            </a:prstGeom>
            <a:noFill/>
          </p:spPr>
          <p:txBody>
            <a:bodyPr vert="horz" wrap="square" lIns="87086" tIns="43543" rIns="87086" bIns="43543" rtlCol="0">
              <a:spAutoFit/>
            </a:bodyPr>
            <a:lstStyle/>
            <a:p>
              <a:pPr fontAlgn="auto">
                <a:spcBef>
                  <a:spcPts val="762"/>
                </a:spcBef>
                <a:spcAft>
                  <a:spcPts val="0"/>
                </a:spcAft>
                <a:defRPr/>
              </a:pPr>
              <a:r>
                <a:rPr lang="en-US" sz="2400" kern="0" dirty="0" smtClean="0">
                  <a:solidFill>
                    <a:prstClr val="white"/>
                  </a:solidFill>
                  <a:latin typeface="Verdana"/>
                </a:rPr>
                <a:t>Review</a:t>
              </a:r>
            </a:p>
          </p:txBody>
        </p:sp>
        <p:sp>
          <p:nvSpPr>
            <p:cNvPr id="39" name="Oval 38"/>
            <p:cNvSpPr/>
            <p:nvPr/>
          </p:nvSpPr>
          <p:spPr>
            <a:xfrm rot="5400000">
              <a:off x="875552" y="4028533"/>
              <a:ext cx="1097279" cy="1097282"/>
            </a:xfrm>
            <a:prstGeom prst="ellipse">
              <a:avLst/>
            </a:prstGeom>
            <a:solidFill>
              <a:schemeClr val="tx2"/>
            </a:solidFill>
            <a:ln w="38100" cap="flat" cmpd="sng" algn="ctr">
              <a:solidFill>
                <a:schemeClr val="bg1"/>
              </a:solidFill>
              <a:prstDash val="solid"/>
            </a:ln>
            <a:effectLst/>
          </p:spPr>
          <p:txBody>
            <a:bodyPr vert="vert270" lIns="0" rIns="0" rtlCol="0" anchor="ctr"/>
            <a:lstStyle/>
            <a:p>
              <a:pPr algn="ctr" fontAlgn="auto">
                <a:spcBef>
                  <a:spcPts val="0"/>
                </a:spcBef>
                <a:spcAft>
                  <a:spcPts val="0"/>
                </a:spcAft>
                <a:defRPr/>
              </a:pPr>
              <a:endParaRPr lang="en-US" sz="2000" b="1" kern="0" dirty="0">
                <a:solidFill>
                  <a:prstClr val="white"/>
                </a:solidFill>
                <a:latin typeface="Verdana"/>
              </a:endParaRPr>
            </a:p>
          </p:txBody>
        </p:sp>
        <p:sp>
          <p:nvSpPr>
            <p:cNvPr id="40" name="TextBox 39"/>
            <p:cNvSpPr txBox="1"/>
            <p:nvPr/>
          </p:nvSpPr>
          <p:spPr>
            <a:xfrm>
              <a:off x="859452" y="4246207"/>
              <a:ext cx="1152880" cy="738664"/>
            </a:xfrm>
            <a:prstGeom prst="rect">
              <a:avLst/>
            </a:prstGeom>
          </p:spPr>
          <p:txBody>
            <a:bodyPr vert="horz" wrap="none" lIns="91440" tIns="45720" rIns="91440" bIns="45720" rtlCol="0">
              <a:spAutoFit/>
            </a:bodyPr>
            <a:lstStyle/>
            <a:p>
              <a:pPr algn="ctr">
                <a:spcBef>
                  <a:spcPts val="800"/>
                </a:spcBef>
              </a:pPr>
              <a:r>
                <a:rPr lang="en-US" sz="3000" spc="-100" dirty="0">
                  <a:solidFill>
                    <a:schemeClr val="bg1"/>
                  </a:solidFill>
                  <a:latin typeface="+mj-lt"/>
                </a:rPr>
                <a:t>1 </a:t>
              </a:r>
              <a:r>
                <a:rPr lang="en-US" sz="3000" spc="-100" dirty="0" smtClean="0">
                  <a:solidFill>
                    <a:schemeClr val="bg1"/>
                  </a:solidFill>
                  <a:latin typeface="+mj-lt"/>
                </a:rPr>
                <a:t>min</a:t>
              </a:r>
              <a:r>
                <a:rPr lang="en-US" spc="-100" dirty="0" smtClean="0">
                  <a:solidFill>
                    <a:schemeClr val="bg1"/>
                  </a:solidFill>
                  <a:latin typeface="+mj-lt"/>
                </a:rPr>
                <a:t>*</a:t>
              </a:r>
              <a:endParaRPr lang="en-US" sz="3000" spc="-100" dirty="0">
                <a:solidFill>
                  <a:schemeClr val="bg1"/>
                </a:solidFill>
                <a:latin typeface="+mj-lt"/>
              </a:endParaRPr>
            </a:p>
          </p:txBody>
        </p:sp>
      </p:grpSp>
      <p:sp>
        <p:nvSpPr>
          <p:cNvPr id="13" name="Rectangular Callout 12"/>
          <p:cNvSpPr/>
          <p:nvPr/>
        </p:nvSpPr>
        <p:spPr>
          <a:xfrm>
            <a:off x="5011326" y="393504"/>
            <a:ext cx="3590059" cy="670916"/>
          </a:xfrm>
          <a:prstGeom prst="wedgeRectCallout">
            <a:avLst>
              <a:gd name="adj1" fmla="val 4205"/>
              <a:gd name="adj2" fmla="val 90626"/>
            </a:avLst>
          </a:prstGeom>
          <a:solidFill>
            <a:srgbClr val="CE4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can happen in the blink of an eye.</a:t>
            </a:r>
            <a:endParaRPr lang="en-US" dirty="0"/>
          </a:p>
        </p:txBody>
      </p:sp>
      <p:sp>
        <p:nvSpPr>
          <p:cNvPr id="26" name="TextBox 25"/>
          <p:cNvSpPr txBox="1"/>
          <p:nvPr/>
        </p:nvSpPr>
        <p:spPr>
          <a:xfrm>
            <a:off x="5286375" y="1453043"/>
            <a:ext cx="3771900" cy="792159"/>
          </a:xfrm>
          <a:prstGeom prst="rect">
            <a:avLst/>
          </a:prstGeom>
        </p:spPr>
        <p:txBody>
          <a:bodyPr vert="horz" wrap="square" lIns="91440" tIns="45720" rIns="91440" bIns="45720" rtlCol="0" anchor="ctr">
            <a:noAutofit/>
          </a:bodyPr>
          <a:lstStyle/>
          <a:p>
            <a:pPr>
              <a:spcBef>
                <a:spcPts val="800"/>
              </a:spcBef>
            </a:pPr>
            <a:r>
              <a:rPr lang="en-US" sz="1200" b="1" kern="1200" dirty="0" smtClean="0">
                <a:solidFill>
                  <a:schemeClr val="bg1"/>
                </a:solidFill>
                <a:cs typeface="+mn-cs"/>
              </a:rPr>
              <a:t>Export</a:t>
            </a:r>
            <a:r>
              <a:rPr lang="en-US" sz="1200" kern="1200" dirty="0" smtClean="0">
                <a:solidFill>
                  <a:schemeClr val="bg1"/>
                </a:solidFill>
                <a:cs typeface="+mn-cs"/>
              </a:rPr>
              <a:t> your </a:t>
            </a:r>
            <a:r>
              <a:rPr lang="en-US" sz="1200" b="1" kern="1200" dirty="0" smtClean="0">
                <a:solidFill>
                  <a:schemeClr val="bg1"/>
                </a:solidFill>
                <a:cs typeface="+mn-cs"/>
              </a:rPr>
              <a:t>check</a:t>
            </a:r>
            <a:r>
              <a:rPr lang="en-US" sz="1200" kern="1200" dirty="0" smtClean="0">
                <a:solidFill>
                  <a:schemeClr val="bg1"/>
                </a:solidFill>
                <a:cs typeface="+mn-cs"/>
              </a:rPr>
              <a:t> </a:t>
            </a:r>
            <a:r>
              <a:rPr lang="en-US" sz="1200" b="1" dirty="0" smtClean="0">
                <a:solidFill>
                  <a:schemeClr val="bg1"/>
                </a:solidFill>
                <a:cs typeface="+mn-cs"/>
              </a:rPr>
              <a:t>issue file</a:t>
            </a:r>
            <a:r>
              <a:rPr lang="en-US" sz="1200" kern="1200" dirty="0" smtClean="0">
                <a:solidFill>
                  <a:schemeClr val="bg1"/>
                </a:solidFill>
                <a:cs typeface="+mn-cs"/>
              </a:rPr>
              <a:t> from your accounting system with each check run, including </a:t>
            </a:r>
            <a:r>
              <a:rPr lang="en-US" sz="1200" dirty="0">
                <a:solidFill>
                  <a:schemeClr val="bg1"/>
                </a:solidFill>
                <a:cs typeface="+mn-cs"/>
              </a:rPr>
              <a:t>date, check number, $ amount, and </a:t>
            </a:r>
            <a:r>
              <a:rPr lang="en-US" sz="1200" dirty="0" smtClean="0">
                <a:solidFill>
                  <a:schemeClr val="bg1"/>
                </a:solidFill>
                <a:cs typeface="+mn-cs"/>
              </a:rPr>
              <a:t> </a:t>
            </a:r>
            <a:r>
              <a:rPr lang="en-US" sz="1200" dirty="0">
                <a:solidFill>
                  <a:schemeClr val="bg1"/>
                </a:solidFill>
                <a:cs typeface="+mn-cs"/>
              </a:rPr>
              <a:t>payee </a:t>
            </a:r>
            <a:r>
              <a:rPr lang="en-US" sz="1200" dirty="0" smtClean="0">
                <a:solidFill>
                  <a:schemeClr val="bg1"/>
                </a:solidFill>
                <a:cs typeface="+mn-cs"/>
              </a:rPr>
              <a:t>name (optional). </a:t>
            </a:r>
            <a:endParaRPr lang="en-US" sz="1200" dirty="0">
              <a:solidFill>
                <a:schemeClr val="bg1"/>
              </a:solidFill>
              <a:cs typeface="+mn-cs"/>
            </a:endParaRPr>
          </a:p>
        </p:txBody>
      </p:sp>
      <p:sp>
        <p:nvSpPr>
          <p:cNvPr id="28" name="TextBox 27"/>
          <p:cNvSpPr txBox="1"/>
          <p:nvPr/>
        </p:nvSpPr>
        <p:spPr>
          <a:xfrm>
            <a:off x="5286376" y="2251578"/>
            <a:ext cx="3689164" cy="617220"/>
          </a:xfrm>
          <a:prstGeom prst="rect">
            <a:avLst/>
          </a:prstGeom>
        </p:spPr>
        <p:txBody>
          <a:bodyPr vert="horz" wrap="square" lIns="91440" tIns="45720" rIns="91440" bIns="45720" rtlCol="0" anchor="ctr">
            <a:normAutofit/>
          </a:bodyPr>
          <a:lstStyle/>
          <a:p>
            <a:pPr defTabSz="914400" rtl="0" eaLnBrk="1" latinLnBrk="0" hangingPunct="1">
              <a:spcBef>
                <a:spcPts val="800"/>
              </a:spcBef>
            </a:pPr>
            <a:r>
              <a:rPr lang="en-US" sz="1200" b="1" kern="1200" dirty="0" smtClean="0">
                <a:solidFill>
                  <a:schemeClr val="bg1"/>
                </a:solidFill>
                <a:latin typeface="Verdana" pitchFamily="34" charset="0"/>
                <a:ea typeface="+mn-ea"/>
                <a:cs typeface="+mn-cs"/>
              </a:rPr>
              <a:t>Format</a:t>
            </a:r>
            <a:r>
              <a:rPr lang="en-US" sz="1200" kern="1200" dirty="0" smtClean="0">
                <a:solidFill>
                  <a:schemeClr val="bg1"/>
                </a:solidFill>
                <a:latin typeface="Verdana" pitchFamily="34" charset="0"/>
                <a:ea typeface="+mn-ea"/>
                <a:cs typeface="+mn-cs"/>
              </a:rPr>
              <a:t> your check issue file to the Wells Fargo Positive Pay </a:t>
            </a:r>
            <a:r>
              <a:rPr lang="en-US" sz="1200" dirty="0" smtClean="0">
                <a:solidFill>
                  <a:schemeClr val="bg1"/>
                </a:solidFill>
                <a:cs typeface="+mn-cs"/>
              </a:rPr>
              <a:t>service </a:t>
            </a:r>
            <a:r>
              <a:rPr lang="en-US" sz="1200" kern="1200" dirty="0" smtClean="0">
                <a:solidFill>
                  <a:schemeClr val="bg1"/>
                </a:solidFill>
                <a:latin typeface="Verdana" pitchFamily="34" charset="0"/>
                <a:ea typeface="+mn-ea"/>
                <a:cs typeface="+mn-cs"/>
              </a:rPr>
              <a:t>specifications.</a:t>
            </a:r>
            <a:endParaRPr lang="en-US" sz="1200" b="1" kern="1200" dirty="0" smtClean="0">
              <a:solidFill>
                <a:schemeClr val="bg1"/>
              </a:solidFill>
              <a:latin typeface="Verdana" pitchFamily="34" charset="0"/>
              <a:ea typeface="+mn-ea"/>
              <a:cs typeface="+mn-cs"/>
            </a:endParaRPr>
          </a:p>
        </p:txBody>
      </p:sp>
      <p:sp>
        <p:nvSpPr>
          <p:cNvPr id="30" name="TextBox 29"/>
          <p:cNvSpPr txBox="1"/>
          <p:nvPr/>
        </p:nvSpPr>
        <p:spPr>
          <a:xfrm>
            <a:off x="5291150" y="3018517"/>
            <a:ext cx="3684393" cy="575885"/>
          </a:xfrm>
          <a:prstGeom prst="rect">
            <a:avLst/>
          </a:prstGeom>
        </p:spPr>
        <p:txBody>
          <a:bodyPr vert="horz" wrap="square" lIns="91440" tIns="45720" rIns="91440" bIns="45720" rtlCol="0" anchor="ctr">
            <a:normAutofit fontScale="92500" lnSpcReduction="10000"/>
          </a:bodyPr>
          <a:lstStyle/>
          <a:p>
            <a:pPr>
              <a:spcBef>
                <a:spcPts val="800"/>
              </a:spcBef>
            </a:pPr>
            <a:r>
              <a:rPr lang="en-US" sz="1200" b="1" kern="1200" dirty="0" smtClean="0">
                <a:solidFill>
                  <a:schemeClr val="bg1"/>
                </a:solidFill>
                <a:cs typeface="+mn-cs"/>
              </a:rPr>
              <a:t>Send </a:t>
            </a:r>
            <a:r>
              <a:rPr lang="en-US" sz="1200" kern="1200" dirty="0" smtClean="0">
                <a:solidFill>
                  <a:schemeClr val="bg1"/>
                </a:solidFill>
                <a:cs typeface="+mn-cs"/>
              </a:rPr>
              <a:t>your formatted file to Wells Fargo via the </a:t>
            </a:r>
            <a:r>
              <a:rPr lang="en-US" sz="1200" i="1" kern="1200" dirty="0" smtClean="0">
                <a:solidFill>
                  <a:schemeClr val="bg1"/>
                </a:solidFill>
                <a:cs typeface="+mn-cs"/>
              </a:rPr>
              <a:t>CEO</a:t>
            </a:r>
            <a:r>
              <a:rPr lang="en-US" sz="1200" i="1" baseline="30000" dirty="0">
                <a:solidFill>
                  <a:schemeClr val="bg1"/>
                </a:solidFill>
              </a:rPr>
              <a:t>®</a:t>
            </a:r>
            <a:r>
              <a:rPr lang="en-US" sz="1200" b="1" i="1" kern="1200" dirty="0" smtClean="0">
                <a:solidFill>
                  <a:schemeClr val="bg1"/>
                </a:solidFill>
                <a:cs typeface="+mn-cs"/>
              </a:rPr>
              <a:t> </a:t>
            </a:r>
            <a:r>
              <a:rPr lang="en-US" sz="1200" kern="1200" dirty="0" smtClean="0">
                <a:solidFill>
                  <a:schemeClr val="bg1"/>
                </a:solidFill>
                <a:cs typeface="+mn-cs"/>
              </a:rPr>
              <a:t>Fraud Manager</a:t>
            </a:r>
            <a:r>
              <a:rPr lang="en-US" sz="1200" b="1" i="1" kern="1200" dirty="0" smtClean="0">
                <a:solidFill>
                  <a:schemeClr val="bg1"/>
                </a:solidFill>
                <a:cs typeface="+mn-cs"/>
              </a:rPr>
              <a:t> </a:t>
            </a:r>
            <a:r>
              <a:rPr lang="en-US" sz="1200" kern="1200" dirty="0" smtClean="0">
                <a:solidFill>
                  <a:schemeClr val="bg1"/>
                </a:solidFill>
                <a:cs typeface="+mn-cs"/>
              </a:rPr>
              <a:t>service</a:t>
            </a:r>
            <a:r>
              <a:rPr lang="en-US" sz="1200" b="1" i="1" kern="1200" dirty="0" smtClean="0">
                <a:solidFill>
                  <a:schemeClr val="bg1"/>
                </a:solidFill>
                <a:cs typeface="+mn-cs"/>
              </a:rPr>
              <a:t> </a:t>
            </a:r>
            <a:r>
              <a:rPr lang="en-US" sz="1200" kern="1200" dirty="0" smtClean="0">
                <a:solidFill>
                  <a:schemeClr val="bg1"/>
                </a:solidFill>
                <a:cs typeface="+mn-cs"/>
              </a:rPr>
              <a:t>or direct transmission</a:t>
            </a:r>
            <a:r>
              <a:rPr lang="en-US" sz="1200" dirty="0">
                <a:solidFill>
                  <a:schemeClr val="bg1"/>
                </a:solidFill>
                <a:cs typeface="+mn-cs"/>
              </a:rPr>
              <a:t>.</a:t>
            </a:r>
            <a:endParaRPr lang="en-US" sz="1200" kern="1200" dirty="0" smtClean="0">
              <a:solidFill>
                <a:schemeClr val="bg1"/>
              </a:solidFill>
              <a:cs typeface="+mn-cs"/>
            </a:endParaRPr>
          </a:p>
        </p:txBody>
      </p:sp>
      <p:sp>
        <p:nvSpPr>
          <p:cNvPr id="32" name="TextBox 31"/>
          <p:cNvSpPr txBox="1"/>
          <p:nvPr/>
        </p:nvSpPr>
        <p:spPr>
          <a:xfrm>
            <a:off x="5286376" y="3747277"/>
            <a:ext cx="3857624" cy="617220"/>
          </a:xfrm>
          <a:prstGeom prst="rect">
            <a:avLst/>
          </a:prstGeom>
        </p:spPr>
        <p:txBody>
          <a:bodyPr vert="horz" wrap="square" lIns="91440" tIns="45720" rIns="91440" bIns="45720" rtlCol="0" anchor="ctr">
            <a:normAutofit lnSpcReduction="10000"/>
          </a:bodyPr>
          <a:lstStyle/>
          <a:p>
            <a:pPr>
              <a:spcBef>
                <a:spcPts val="800"/>
              </a:spcBef>
            </a:pPr>
            <a:r>
              <a:rPr lang="en-US" sz="1200" b="1" kern="1200" dirty="0" smtClean="0">
                <a:solidFill>
                  <a:schemeClr val="bg1"/>
                </a:solidFill>
                <a:latin typeface="Verdana" pitchFamily="34" charset="0"/>
                <a:ea typeface="+mn-ea"/>
                <a:cs typeface="+mn-cs"/>
              </a:rPr>
              <a:t>Review</a:t>
            </a:r>
            <a:r>
              <a:rPr lang="en-US" sz="1200" kern="1200" dirty="0" smtClean="0">
                <a:solidFill>
                  <a:schemeClr val="bg1"/>
                </a:solidFill>
                <a:latin typeface="Verdana" pitchFamily="34" charset="0"/>
                <a:ea typeface="+mn-ea"/>
                <a:cs typeface="+mn-cs"/>
              </a:rPr>
              <a:t> the </a:t>
            </a:r>
            <a:r>
              <a:rPr lang="en-US" sz="1200" i="1" kern="1200" dirty="0" smtClean="0">
                <a:solidFill>
                  <a:schemeClr val="bg1"/>
                </a:solidFill>
                <a:latin typeface="Verdana" pitchFamily="34" charset="0"/>
                <a:ea typeface="+mn-ea"/>
                <a:cs typeface="+mn-cs"/>
              </a:rPr>
              <a:t>CEO</a:t>
            </a:r>
            <a:r>
              <a:rPr lang="en-US" sz="1200" i="1" baseline="30000" dirty="0">
                <a:solidFill>
                  <a:schemeClr val="bg1"/>
                </a:solidFill>
              </a:rPr>
              <a:t>®</a:t>
            </a:r>
            <a:r>
              <a:rPr lang="en-US" sz="1200" i="1" kern="1200" dirty="0" smtClean="0">
                <a:solidFill>
                  <a:schemeClr val="bg1"/>
                </a:solidFill>
                <a:latin typeface="Verdana" pitchFamily="34" charset="0"/>
                <a:ea typeface="+mn-ea"/>
                <a:cs typeface="+mn-cs"/>
              </a:rPr>
              <a:t> </a:t>
            </a:r>
            <a:r>
              <a:rPr lang="en-US" sz="1200" kern="1200" dirty="0" smtClean="0">
                <a:solidFill>
                  <a:schemeClr val="bg1"/>
                </a:solidFill>
                <a:latin typeface="Verdana" pitchFamily="34" charset="0"/>
                <a:ea typeface="+mn-ea"/>
                <a:cs typeface="+mn-cs"/>
              </a:rPr>
              <a:t>Fraud Manager service for exceptions every morning and make a decision to </a:t>
            </a:r>
            <a:r>
              <a:rPr lang="en-US" sz="1200" b="1" kern="1200" dirty="0" smtClean="0">
                <a:solidFill>
                  <a:schemeClr val="bg1"/>
                </a:solidFill>
                <a:latin typeface="Verdana" pitchFamily="34" charset="0"/>
                <a:ea typeface="+mn-ea"/>
                <a:cs typeface="+mn-cs"/>
              </a:rPr>
              <a:t>pay</a:t>
            </a:r>
            <a:r>
              <a:rPr lang="en-US" sz="1200" kern="1200" dirty="0" smtClean="0">
                <a:solidFill>
                  <a:schemeClr val="bg1"/>
                </a:solidFill>
                <a:latin typeface="Verdana" pitchFamily="34" charset="0"/>
                <a:ea typeface="+mn-ea"/>
                <a:cs typeface="+mn-cs"/>
              </a:rPr>
              <a:t> or </a:t>
            </a:r>
            <a:r>
              <a:rPr lang="en-US" sz="1200" b="1" kern="1200" dirty="0" smtClean="0">
                <a:solidFill>
                  <a:schemeClr val="bg1"/>
                </a:solidFill>
                <a:latin typeface="Verdana" pitchFamily="34" charset="0"/>
                <a:ea typeface="+mn-ea"/>
                <a:cs typeface="+mn-cs"/>
              </a:rPr>
              <a:t>return </a:t>
            </a:r>
            <a:r>
              <a:rPr lang="en-US" sz="1200" kern="1200" dirty="0" smtClean="0">
                <a:solidFill>
                  <a:schemeClr val="bg1"/>
                </a:solidFill>
                <a:latin typeface="Verdana" pitchFamily="34" charset="0"/>
                <a:ea typeface="+mn-ea"/>
                <a:cs typeface="+mn-cs"/>
              </a:rPr>
              <a:t>exceptions identified.</a:t>
            </a:r>
          </a:p>
        </p:txBody>
      </p:sp>
      <p:pic>
        <p:nvPicPr>
          <p:cNvPr id="1029"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14362" y1="16447" x2="14362" y2="55263"/>
                        <a14:foregroundMark x1="13830" y1="55921" x2="14894" y2="65132"/>
                        <a14:foregroundMark x1="79255" y1="67763" x2="84574" y2="63816"/>
                        <a14:foregroundMark x1="85106" y1="7237" x2="78191" y2="658"/>
                        <a14:foregroundMark x1="78191" y1="658" x2="19681" y2="3289"/>
                        <a14:foregroundMark x1="19681" y1="3289" x2="19681" y2="3289"/>
                        <a14:foregroundMark x1="10106" y1="81579" x2="1596" y2="92763"/>
                        <a14:foregroundMark x1="1596" y1="92763" x2="3191" y2="96711"/>
                        <a14:foregroundMark x1="3191" y1="96711" x2="94149" y2="98026"/>
                        <a14:foregroundMark x1="95745" y1="97368" x2="98404" y2="92763"/>
                        <a14:foregroundMark x1="98404" y1="92763" x2="83511" y2="76974"/>
                        <a14:foregroundMark x1="83511" y1="76974" x2="15957" y2="78289"/>
                        <a14:foregroundMark x1="49468" y1="89474" x2="53191" y2="88816"/>
                        <a14:foregroundMark x1="49468" y1="23684" x2="50000" y2="34868"/>
                        <a14:foregroundMark x1="42553" y1="49342" x2="55851" y2="48026"/>
                        <a14:foregroundMark x1="85106" y1="9868" x2="85106" y2="59868"/>
                        <a14:foregroundMark x1="36702" y1="68421" x2="70213" y2="68421"/>
                        <a14:backgroundMark x1="24468" y1="23684" x2="27128" y2="55921"/>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89717" y="3098445"/>
            <a:ext cx="780864" cy="47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5364" y1="87500" x2="55298" y2="87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69898" y="1586701"/>
            <a:ext cx="824956" cy="524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19620" y1="17241" x2="18354" y2="26724"/>
                        <a14:foregroundMark x1="18354" y1="16810" x2="34177" y2="4741"/>
                        <a14:foregroundMark x1="34177" y1="4741" x2="49367" y2="2155"/>
                        <a14:foregroundMark x1="49367" y1="2155" x2="62658" y2="4310"/>
                        <a14:foregroundMark x1="62658" y1="4310" x2="75316" y2="12069"/>
                        <a14:foregroundMark x1="75316" y1="12069" x2="81013" y2="21552"/>
                        <a14:foregroundMark x1="81013" y1="21552" x2="81013" y2="32759"/>
                        <a14:foregroundMark x1="91772" y1="33621" x2="10127" y2="34052"/>
                        <a14:foregroundMark x1="10127" y1="34052" x2="10127" y2="34052"/>
                        <a14:foregroundMark x1="8228" y1="33190" x2="2532" y2="37931"/>
                        <a14:foregroundMark x1="2532" y1="37931" x2="3165" y2="95690"/>
                        <a14:foregroundMark x1="3165" y1="95690" x2="10759" y2="97845"/>
                        <a14:foregroundMark x1="11392" y1="97845" x2="89873" y2="97845"/>
                        <a14:foregroundMark x1="89873" y1="97845" x2="97468" y2="92672"/>
                        <a14:foregroundMark x1="97468" y1="92672" x2="96203" y2="37069"/>
                        <a14:foregroundMark x1="96203" y1="37069" x2="96203" y2="37069"/>
                        <a14:foregroundMark x1="42405" y1="44397" x2="33544" y2="53879"/>
                        <a14:foregroundMark x1="33544" y1="53017" x2="39873" y2="60776"/>
                        <a14:foregroundMark x1="39873" y1="60776" x2="42405" y2="62069"/>
                        <a14:foregroundMark x1="42405" y1="62069" x2="35443" y2="84052"/>
                        <a14:foregroundMark x1="35443" y1="84483" x2="43671" y2="86207"/>
                        <a14:foregroundMark x1="43671" y1="86207" x2="61392" y2="85345"/>
                        <a14:foregroundMark x1="61392" y1="85345" x2="65190" y2="81897"/>
                        <a14:foregroundMark x1="65190" y1="81897" x2="58228" y2="61638"/>
                        <a14:foregroundMark x1="58228" y1="61638" x2="65823" y2="53448"/>
                        <a14:foregroundMark x1="65823" y1="53448" x2="65190" y2="50862"/>
                        <a14:foregroundMark x1="62025" y1="32328" x2="89873" y2="40517"/>
                        <a14:foregroundMark x1="86076" y1="40086" x2="46203" y2="32328"/>
                        <a14:foregroundMark x1="44304" y1="32759" x2="3165" y2="51293"/>
                        <a14:foregroundMark x1="3165" y1="51293" x2="8228" y2="93103"/>
                        <a14:foregroundMark x1="8228" y1="93103" x2="42405" y2="96983"/>
                        <a14:foregroundMark x1="42405" y1="96983" x2="86076" y2="91810"/>
                        <a14:foregroundMark x1="83544" y1="90517" x2="72152" y2="97414"/>
                        <a14:foregroundMark x1="96835" y1="92672" x2="94304" y2="38362"/>
                        <a14:foregroundMark x1="92405" y1="38362" x2="95570" y2="85776"/>
                        <a14:foregroundMark x1="95570" y1="85776" x2="83544" y2="91379"/>
                        <a14:foregroundMark x1="53797" y1="43966" x2="62658" y2="45259"/>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433451" y="128589"/>
            <a:ext cx="481013" cy="529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16149" y1="12346" x2="72050" y2="16667"/>
                        <a14:foregroundMark x1="54037" y1="8025" x2="94410" y2="6790"/>
                        <a14:foregroundMark x1="52174" y1="9877" x2="5590" y2="8025"/>
                        <a14:foregroundMark x1="5590" y1="8025" x2="2484" y2="32716"/>
                        <a14:foregroundMark x1="2484" y1="32716" x2="3106" y2="96296"/>
                        <a14:foregroundMark x1="3106" y1="96296" x2="96894" y2="95679"/>
                        <a14:foregroundMark x1="96894" y1="95679" x2="96894" y2="11728"/>
                        <a14:foregroundMark x1="96894" y1="11728" x2="96894" y2="11728"/>
                        <a14:foregroundMark x1="63975" y1="24074" x2="65217" y2="93827"/>
                        <a14:foregroundMark x1="31677" y1="20988" x2="33540" y2="96914"/>
                        <a14:foregroundMark x1="3106" y1="41358" x2="96894" y2="40123"/>
                        <a14:foregroundMark x1="3106" y1="60494" x2="98137" y2="59259"/>
                        <a14:foregroundMark x1="3106" y1="78395" x2="98137" y2="78395"/>
                        <a14:backgroundMark x1="76398" y1="28395" x2="90062" y2="30864"/>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460401" y="2442218"/>
            <a:ext cx="439503" cy="331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428625" y="1539559"/>
            <a:ext cx="552450" cy="21048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pc="-100" dirty="0" smtClean="0">
                <a:solidFill>
                  <a:schemeClr val="tx1"/>
                </a:solidFill>
              </a:rPr>
              <a:t>With each check run</a:t>
            </a:r>
            <a:endParaRPr lang="en-US" spc="-100" dirty="0">
              <a:solidFill>
                <a:schemeClr val="tx1"/>
              </a:solidFill>
            </a:endParaRPr>
          </a:p>
        </p:txBody>
      </p:sp>
      <p:pic>
        <p:nvPicPr>
          <p:cNvPr id="47" name="Picture 8"/>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9160" l="0" r="99576"/>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357989" y="3834178"/>
            <a:ext cx="644320" cy="487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47"/>
          <p:cNvSpPr/>
          <p:nvPr/>
        </p:nvSpPr>
        <p:spPr>
          <a:xfrm>
            <a:off x="428625" y="3769321"/>
            <a:ext cx="552450" cy="6172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pc="-100" dirty="0">
                <a:solidFill>
                  <a:schemeClr val="tx1"/>
                </a:solidFill>
              </a:rPr>
              <a:t>D</a:t>
            </a:r>
            <a:r>
              <a:rPr lang="en-US" spc="-100" dirty="0" smtClean="0">
                <a:solidFill>
                  <a:schemeClr val="tx1"/>
                </a:solidFill>
              </a:rPr>
              <a:t>aily</a:t>
            </a:r>
            <a:endParaRPr lang="en-US" spc="-100" dirty="0">
              <a:solidFill>
                <a:schemeClr val="tx1"/>
              </a:solidFill>
            </a:endParaRPr>
          </a:p>
        </p:txBody>
      </p:sp>
      <p:sp>
        <p:nvSpPr>
          <p:cNvPr id="49" name="TextBox 48"/>
          <p:cNvSpPr txBox="1"/>
          <p:nvPr/>
        </p:nvSpPr>
        <p:spPr>
          <a:xfrm>
            <a:off x="331597" y="4743451"/>
            <a:ext cx="8664041" cy="380209"/>
          </a:xfrm>
          <a:prstGeom prst="rect">
            <a:avLst/>
          </a:prstGeom>
        </p:spPr>
        <p:txBody>
          <a:bodyPr vert="horz" wrap="square" lIns="91440" tIns="45720" rIns="91440" bIns="45720" rtlCol="0" anchor="ctr">
            <a:noAutofit/>
          </a:bodyPr>
          <a:lstStyle/>
          <a:p>
            <a:pPr>
              <a:spcBef>
                <a:spcPts val="800"/>
              </a:spcBef>
            </a:pPr>
            <a:r>
              <a:rPr lang="en-US" sz="1000" dirty="0">
                <a:cs typeface="+mn-cs"/>
              </a:rPr>
              <a:t>Wells Fargo compares checks presented for payment to information in your check issue files and loads any exceptions into the Fraud Manager service on the </a:t>
            </a:r>
            <a:r>
              <a:rPr lang="en-US" sz="1000" i="1" dirty="0">
                <a:cs typeface="+mn-cs"/>
              </a:rPr>
              <a:t>Commercial Electronic Office</a:t>
            </a:r>
            <a:r>
              <a:rPr lang="en-US" sz="1000" dirty="0">
                <a:cs typeface="+mn-cs"/>
              </a:rPr>
              <a:t>® (</a:t>
            </a:r>
            <a:r>
              <a:rPr lang="en-US" sz="1000" i="1" dirty="0">
                <a:cs typeface="+mn-cs"/>
              </a:rPr>
              <a:t>CEO</a:t>
            </a:r>
            <a:r>
              <a:rPr lang="en-US" sz="1000" dirty="0">
                <a:cs typeface="+mn-cs"/>
              </a:rPr>
              <a:t>®) portal each day for your </a:t>
            </a:r>
            <a:r>
              <a:rPr lang="en-US" sz="1000" dirty="0" smtClean="0">
                <a:cs typeface="+mn-cs"/>
              </a:rPr>
              <a:t>review.</a:t>
            </a:r>
            <a:endParaRPr lang="en-US" sz="1000" kern="1200" dirty="0" smtClean="0">
              <a:cs typeface="+mn-cs"/>
            </a:endParaRPr>
          </a:p>
        </p:txBody>
      </p:sp>
      <p:sp>
        <p:nvSpPr>
          <p:cNvPr id="2" name="Rectangle 1"/>
          <p:cNvSpPr/>
          <p:nvPr/>
        </p:nvSpPr>
        <p:spPr>
          <a:xfrm>
            <a:off x="428625" y="4391092"/>
            <a:ext cx="1560042" cy="246221"/>
          </a:xfrm>
          <a:prstGeom prst="rect">
            <a:avLst/>
          </a:prstGeom>
        </p:spPr>
        <p:txBody>
          <a:bodyPr wrap="none">
            <a:spAutoFit/>
          </a:bodyPr>
          <a:lstStyle/>
          <a:p>
            <a:r>
              <a:rPr lang="en-US" sz="1000" spc="-100" dirty="0" smtClean="0"/>
              <a:t>* Estimate is approximate</a:t>
            </a:r>
            <a:endParaRPr lang="en-US" sz="1000" dirty="0"/>
          </a:p>
        </p:txBody>
      </p:sp>
    </p:spTree>
    <p:extLst>
      <p:ext uri="{BB962C8B-B14F-4D97-AF65-F5344CB8AC3E}">
        <p14:creationId xmlns:p14="http://schemas.microsoft.com/office/powerpoint/2010/main" val="1033125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8" y="96839"/>
            <a:ext cx="8229600" cy="541337"/>
          </a:xfrm>
        </p:spPr>
        <p:txBody>
          <a:bodyPr/>
          <a:lstStyle/>
          <a:p>
            <a:r>
              <a:rPr lang="en-US" dirty="0" smtClean="0"/>
              <a:t>Fraud Manager</a:t>
            </a:r>
            <a:r>
              <a:rPr lang="en-US" dirty="0"/>
              <a:t/>
            </a:r>
            <a:br>
              <a:rPr lang="en-US" dirty="0"/>
            </a:br>
            <a:endParaRPr lang="en-US" sz="2000" dirty="0">
              <a:solidFill>
                <a:schemeClr val="tx1"/>
              </a:solidFill>
              <a:latin typeface="+mn-l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18" y="538627"/>
            <a:ext cx="6436732" cy="4519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378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1761" r="281" b="4038"/>
          <a:stretch/>
        </p:blipFill>
        <p:spPr>
          <a:xfrm>
            <a:off x="0" y="-1"/>
            <a:ext cx="9144000" cy="5143501"/>
          </a:xfrm>
          <a:prstGeom prst="rect">
            <a:avLst/>
          </a:prstGeom>
        </p:spPr>
      </p:pic>
      <p:sp>
        <p:nvSpPr>
          <p:cNvPr id="8" name="Rectangle 7"/>
          <p:cNvSpPr/>
          <p:nvPr/>
        </p:nvSpPr>
        <p:spPr>
          <a:xfrm flipV="1">
            <a:off x="1" y="337456"/>
            <a:ext cx="3080479" cy="4601045"/>
          </a:xfrm>
          <a:prstGeom prst="rect">
            <a:avLst/>
          </a:prstGeom>
          <a:gradFill flip="none" rotWithShape="1">
            <a:gsLst>
              <a:gs pos="0">
                <a:srgbClr val="000000">
                  <a:alpha val="50000"/>
                </a:srgbClr>
              </a:gs>
              <a:gs pos="100000">
                <a:srgbClr val="000000">
                  <a:alpha val="0"/>
                </a:srgbClr>
              </a:gs>
            </a:gsLst>
            <a:lin ang="16200000" scaled="1"/>
            <a:tileRect/>
          </a:gradFill>
          <a:ln w="25400" cap="flat" cmpd="sng" algn="ctr">
            <a:noFill/>
            <a:prstDash val="solid"/>
          </a:ln>
          <a:effectLst/>
        </p:spPr>
        <p:txBody>
          <a:bodyPr rtlCol="0" anchor="ctr"/>
          <a:lstStyle/>
          <a:p>
            <a:pPr algn="ctr" defTabSz="685800" fontAlgn="auto">
              <a:spcBef>
                <a:spcPts val="0"/>
              </a:spcBef>
              <a:spcAft>
                <a:spcPts val="0"/>
              </a:spcAft>
              <a:defRPr/>
            </a:pPr>
            <a:endParaRPr lang="en-US" sz="1350" kern="0">
              <a:solidFill>
                <a:srgbClr val="FFFFFF"/>
              </a:solidFill>
              <a:latin typeface="Verdana"/>
              <a:cs typeface="+mn-cs"/>
            </a:endParaRPr>
          </a:p>
        </p:txBody>
      </p:sp>
      <p:sp>
        <p:nvSpPr>
          <p:cNvPr id="6" name="Rectangle 5"/>
          <p:cNvSpPr/>
          <p:nvPr/>
        </p:nvSpPr>
        <p:spPr>
          <a:xfrm>
            <a:off x="461788" y="3744596"/>
            <a:ext cx="3824462" cy="1079135"/>
          </a:xfrm>
          <a:prstGeom prst="rect">
            <a:avLst/>
          </a:prstGeom>
          <a:solidFill>
            <a:srgbClr val="CE4C00">
              <a:alpha val="80000"/>
            </a:srgbClr>
          </a:solidFill>
          <a:ln w="25400" cap="flat" cmpd="sng" algn="ctr">
            <a:noFill/>
            <a:prstDash val="solid"/>
          </a:ln>
          <a:effectLst/>
        </p:spPr>
        <p:txBody>
          <a:bodyPr anchor="ctr"/>
          <a:lstStyle/>
          <a:p>
            <a:pPr algn="ctr" defTabSz="685800" fontAlgn="auto">
              <a:spcBef>
                <a:spcPts val="0"/>
              </a:spcBef>
              <a:spcAft>
                <a:spcPts val="0"/>
              </a:spcAft>
              <a:defRPr/>
            </a:pPr>
            <a:endParaRPr lang="en-US" sz="1200" kern="0">
              <a:solidFill>
                <a:srgbClr val="FFFFFF"/>
              </a:solidFill>
              <a:latin typeface="Verdana"/>
              <a:cs typeface="+mn-cs"/>
            </a:endParaRPr>
          </a:p>
        </p:txBody>
      </p:sp>
      <p:sp>
        <p:nvSpPr>
          <p:cNvPr id="5" name="Rectangle 2"/>
          <p:cNvSpPr txBox="1">
            <a:spLocks noChangeArrowheads="1"/>
          </p:cNvSpPr>
          <p:nvPr/>
        </p:nvSpPr>
        <p:spPr bwMode="auto">
          <a:xfrm>
            <a:off x="649906" y="3785506"/>
            <a:ext cx="3445328" cy="104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lvl1pPr eaLnBrk="0" hangingPunct="0">
              <a:spcAft>
                <a:spcPts val="1200"/>
              </a:spcAft>
              <a:buFont typeface="Wingdings" panose="05000000000000000000" pitchFamily="2" charset="2"/>
              <a:buChar char="§"/>
              <a:defRPr sz="2200">
                <a:solidFill>
                  <a:schemeClr val="tx1"/>
                </a:solidFill>
                <a:latin typeface="Verdana" panose="020B0604030504040204" pitchFamily="34" charset="0"/>
              </a:defRPr>
            </a:lvl1pPr>
            <a:lvl2pPr marL="687388" indent="-342900" eaLnBrk="0" hangingPunct="0">
              <a:spcAft>
                <a:spcPts val="1200"/>
              </a:spcAft>
              <a:buFont typeface="Verdana" panose="020B0604030504040204" pitchFamily="34" charset="0"/>
              <a:buChar char="–"/>
              <a:defRPr sz="2000">
                <a:solidFill>
                  <a:schemeClr val="tx1"/>
                </a:solidFill>
                <a:latin typeface="Verdana" panose="020B0604030504040204" pitchFamily="34" charset="0"/>
              </a:defRPr>
            </a:lvl2pPr>
            <a:lvl3pPr indent="-227013" eaLnBrk="0" hangingPunct="0">
              <a:spcAft>
                <a:spcPts val="1200"/>
              </a:spcAft>
              <a:buFont typeface="Arial" panose="020B0604020202020204" pitchFamily="34" charset="0"/>
              <a:buChar char="•"/>
              <a:defRPr>
                <a:solidFill>
                  <a:schemeClr val="tx1"/>
                </a:solidFill>
                <a:latin typeface="Verdana" panose="020B0604030504040204" pitchFamily="34" charset="0"/>
              </a:defRPr>
            </a:lvl3pPr>
            <a:lvl4pPr marL="1141413" indent="-227013" eaLnBrk="0" hangingPunct="0">
              <a:spcAft>
                <a:spcPts val="1200"/>
              </a:spcAft>
              <a:buFont typeface="Wingdings" panose="05000000000000000000" pitchFamily="2" charset="2"/>
              <a:buChar char="§"/>
              <a:defRPr sz="1600">
                <a:solidFill>
                  <a:schemeClr val="tx1"/>
                </a:solidFill>
                <a:latin typeface="Verdana" panose="020B0604030504040204" pitchFamily="34" charset="0"/>
              </a:defRPr>
            </a:lvl4pPr>
            <a:lvl5pPr marL="1376363" indent="-234950" eaLnBrk="0" hangingPunct="0">
              <a:spcAft>
                <a:spcPts val="1200"/>
              </a:spcAft>
              <a:buFont typeface="Wingdings" panose="05000000000000000000" pitchFamily="2" charset="2"/>
              <a:buChar char="§"/>
              <a:defRPr sz="1600">
                <a:solidFill>
                  <a:schemeClr val="tx1"/>
                </a:solidFill>
                <a:latin typeface="Verdana" panose="020B0604030504040204" pitchFamily="34" charset="0"/>
              </a:defRPr>
            </a:lvl5pPr>
            <a:lvl6pPr marL="1833563" indent="-234950" eaLnBrk="0" fontAlgn="base" hangingPunct="0">
              <a:spcBef>
                <a:spcPct val="0"/>
              </a:spcBef>
              <a:spcAft>
                <a:spcPts val="1200"/>
              </a:spcAft>
              <a:buFont typeface="Wingdings" panose="05000000000000000000" pitchFamily="2" charset="2"/>
              <a:buChar char="§"/>
              <a:defRPr sz="1600">
                <a:solidFill>
                  <a:schemeClr val="tx1"/>
                </a:solidFill>
                <a:latin typeface="Verdana" panose="020B0604030504040204" pitchFamily="34" charset="0"/>
              </a:defRPr>
            </a:lvl6pPr>
            <a:lvl7pPr marL="2290763" indent="-234950" eaLnBrk="0" fontAlgn="base" hangingPunct="0">
              <a:spcBef>
                <a:spcPct val="0"/>
              </a:spcBef>
              <a:spcAft>
                <a:spcPts val="1200"/>
              </a:spcAft>
              <a:buFont typeface="Wingdings" panose="05000000000000000000" pitchFamily="2" charset="2"/>
              <a:buChar char="§"/>
              <a:defRPr sz="1600">
                <a:solidFill>
                  <a:schemeClr val="tx1"/>
                </a:solidFill>
                <a:latin typeface="Verdana" panose="020B0604030504040204" pitchFamily="34" charset="0"/>
              </a:defRPr>
            </a:lvl7pPr>
            <a:lvl8pPr marL="2747963" indent="-234950" eaLnBrk="0" fontAlgn="base" hangingPunct="0">
              <a:spcBef>
                <a:spcPct val="0"/>
              </a:spcBef>
              <a:spcAft>
                <a:spcPts val="1200"/>
              </a:spcAft>
              <a:buFont typeface="Wingdings" panose="05000000000000000000" pitchFamily="2" charset="2"/>
              <a:buChar char="§"/>
              <a:defRPr sz="1600">
                <a:solidFill>
                  <a:schemeClr val="tx1"/>
                </a:solidFill>
                <a:latin typeface="Verdana" panose="020B0604030504040204" pitchFamily="34" charset="0"/>
              </a:defRPr>
            </a:lvl8pPr>
            <a:lvl9pPr marL="3205163" indent="-234950" eaLnBrk="0" fontAlgn="base" hangingPunct="0">
              <a:spcBef>
                <a:spcPct val="0"/>
              </a:spcBef>
              <a:spcAft>
                <a:spcPts val="1200"/>
              </a:spcAft>
              <a:buFont typeface="Wingdings" panose="05000000000000000000" pitchFamily="2" charset="2"/>
              <a:buChar char="§"/>
              <a:defRPr sz="1600">
                <a:solidFill>
                  <a:schemeClr val="tx1"/>
                </a:solidFill>
                <a:latin typeface="Verdana" panose="020B0604030504040204" pitchFamily="34" charset="0"/>
              </a:defRPr>
            </a:lvl9pPr>
          </a:lstStyle>
          <a:p>
            <a:pPr eaLnBrk="1" hangingPunct="1">
              <a:lnSpc>
                <a:spcPct val="80000"/>
              </a:lnSpc>
              <a:spcAft>
                <a:spcPct val="0"/>
              </a:spcAft>
              <a:buFontTx/>
              <a:buNone/>
            </a:pPr>
            <a:r>
              <a:rPr lang="en-US" altLang="en-US" sz="3000" dirty="0">
                <a:solidFill>
                  <a:srgbClr val="FFFFFF"/>
                </a:solidFill>
                <a:latin typeface="Georgia" panose="02040502050405020303" pitchFamily="18" charset="0"/>
              </a:rPr>
              <a:t>How fraudsters get away with it</a:t>
            </a:r>
          </a:p>
        </p:txBody>
      </p:sp>
    </p:spTree>
    <p:extLst>
      <p:ext uri="{BB962C8B-B14F-4D97-AF65-F5344CB8AC3E}">
        <p14:creationId xmlns:p14="http://schemas.microsoft.com/office/powerpoint/2010/main" val="71013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33450" y="1525554"/>
            <a:ext cx="7289800" cy="1957740"/>
          </a:xfrm>
          <a:prstGeom prst="rect">
            <a:avLst/>
          </a:prstGeom>
          <a:gradFill flip="none" rotWithShape="1">
            <a:gsLst>
              <a:gs pos="0">
                <a:schemeClr val="bg1">
                  <a:lumMod val="95000"/>
                </a:schemeClr>
              </a:gs>
              <a:gs pos="51000">
                <a:srgbClr val="F2F2F2">
                  <a:alpha val="50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 name="Title 1"/>
          <p:cNvSpPr>
            <a:spLocks noGrp="1"/>
          </p:cNvSpPr>
          <p:nvPr>
            <p:ph type="title"/>
          </p:nvPr>
        </p:nvSpPr>
        <p:spPr>
          <a:xfrm>
            <a:off x="73100" y="93704"/>
            <a:ext cx="8229600" cy="857250"/>
          </a:xfrm>
        </p:spPr>
        <p:txBody>
          <a:bodyPr/>
          <a:lstStyle/>
          <a:p>
            <a:r>
              <a:rPr lang="en-US" dirty="0" smtClean="0"/>
              <a:t>Call to </a:t>
            </a:r>
            <a:r>
              <a:rPr lang="en-US" dirty="0"/>
              <a:t>action</a:t>
            </a:r>
            <a:br>
              <a:rPr lang="en-US" dirty="0"/>
            </a:br>
            <a:endParaRPr lang="en-US" sz="2000" dirty="0">
              <a:solidFill>
                <a:schemeClr val="tx1"/>
              </a:solidFill>
              <a:latin typeface="+mn-lt"/>
            </a:endParaRPr>
          </a:p>
        </p:txBody>
      </p:sp>
      <p:sp>
        <p:nvSpPr>
          <p:cNvPr id="3" name="Content Placeholder 2"/>
          <p:cNvSpPr>
            <a:spLocks noGrp="1"/>
          </p:cNvSpPr>
          <p:nvPr>
            <p:ph idx="1"/>
          </p:nvPr>
        </p:nvSpPr>
        <p:spPr>
          <a:xfrm>
            <a:off x="1050336" y="1234950"/>
            <a:ext cx="7252364" cy="3785754"/>
          </a:xfrm>
        </p:spPr>
        <p:txBody>
          <a:bodyPr/>
          <a:lstStyle/>
          <a:p>
            <a:pPr marL="0" indent="0">
              <a:lnSpc>
                <a:spcPct val="90000"/>
              </a:lnSpc>
              <a:spcAft>
                <a:spcPts val="1350"/>
              </a:spcAft>
              <a:buNone/>
            </a:pPr>
            <a:r>
              <a:rPr lang="en-US" sz="1600" b="1" dirty="0"/>
              <a:t>As soon as possible, meet with your:</a:t>
            </a:r>
            <a:endParaRPr lang="en-US" sz="1000" b="1" dirty="0"/>
          </a:p>
          <a:p>
            <a:pPr marL="0" indent="0">
              <a:spcAft>
                <a:spcPts val="900"/>
              </a:spcAft>
              <a:buNone/>
            </a:pPr>
            <a:r>
              <a:rPr lang="en-US" sz="1600" b="1" dirty="0"/>
              <a:t>AP staff and internal partners.</a:t>
            </a:r>
            <a:r>
              <a:rPr lang="en-US" sz="1600" dirty="0"/>
              <a:t> Any group could be an entry </a:t>
            </a:r>
            <a:r>
              <a:rPr lang="en-US" sz="1600" dirty="0" smtClean="0"/>
              <a:t/>
            </a:r>
            <a:br>
              <a:rPr lang="en-US" sz="1600" dirty="0" smtClean="0"/>
            </a:br>
            <a:r>
              <a:rPr lang="en-US" sz="1600" dirty="0" smtClean="0"/>
              <a:t>point </a:t>
            </a:r>
            <a:r>
              <a:rPr lang="en-US" sz="1600" dirty="0"/>
              <a:t>for a fraudster.</a:t>
            </a:r>
          </a:p>
          <a:p>
            <a:pPr marL="0" indent="0">
              <a:spcAft>
                <a:spcPts val="900"/>
              </a:spcAft>
              <a:buNone/>
            </a:pPr>
            <a:r>
              <a:rPr lang="en-US" sz="1600" b="1" dirty="0"/>
              <a:t>Executives.</a:t>
            </a:r>
            <a:r>
              <a:rPr lang="en-US" sz="1600" dirty="0"/>
              <a:t> Make them aware of the threat and ask them to </a:t>
            </a:r>
            <a:r>
              <a:rPr lang="en-US" sz="1600" dirty="0" smtClean="0"/>
              <a:t/>
            </a:r>
            <a:br>
              <a:rPr lang="en-US" sz="1600" dirty="0" smtClean="0"/>
            </a:br>
            <a:r>
              <a:rPr lang="en-US" sz="1600" dirty="0" smtClean="0"/>
              <a:t>support </a:t>
            </a:r>
            <a:r>
              <a:rPr lang="en-US" sz="1600" dirty="0"/>
              <a:t>necessary changes to mitigate risk.</a:t>
            </a:r>
          </a:p>
          <a:p>
            <a:pPr marL="0" indent="0">
              <a:spcAft>
                <a:spcPts val="900"/>
              </a:spcAft>
              <a:buNone/>
            </a:pPr>
            <a:r>
              <a:rPr lang="en-US" sz="1600" b="1" dirty="0"/>
              <a:t>Peers.</a:t>
            </a:r>
            <a:r>
              <a:rPr lang="en-US" sz="1600" dirty="0"/>
              <a:t> Contact them to help spread the word.</a:t>
            </a:r>
          </a:p>
          <a:p>
            <a:pPr marL="0" indent="0">
              <a:spcAft>
                <a:spcPts val="900"/>
              </a:spcAft>
              <a:buNone/>
            </a:pPr>
            <a:r>
              <a:rPr lang="en-US" sz="1600" b="1" dirty="0" smtClean="0"/>
              <a:t>Banking partners. </a:t>
            </a:r>
            <a:r>
              <a:rPr lang="en-US" sz="1600" dirty="0"/>
              <a:t>Contact them to discuss </a:t>
            </a:r>
            <a:r>
              <a:rPr lang="en-US" sz="1600" dirty="0" smtClean="0"/>
              <a:t>solutions.</a:t>
            </a:r>
            <a:endParaRPr lang="en-US" sz="1600" dirty="0"/>
          </a:p>
        </p:txBody>
      </p:sp>
      <p:sp>
        <p:nvSpPr>
          <p:cNvPr id="5" name="TextBox 4"/>
          <p:cNvSpPr txBox="1"/>
          <p:nvPr/>
        </p:nvSpPr>
        <p:spPr>
          <a:xfrm>
            <a:off x="933452" y="3550105"/>
            <a:ext cx="7289799" cy="658586"/>
          </a:xfrm>
          <a:prstGeom prst="rect">
            <a:avLst/>
          </a:prstGeom>
          <a:solidFill>
            <a:schemeClr val="accent4"/>
          </a:solidFill>
        </p:spPr>
        <p:txBody>
          <a:bodyPr vert="horz" wrap="square" lIns="137160" tIns="34290" rIns="137160" bIns="34290" rtlCol="0" anchor="ctr">
            <a:noAutofit/>
          </a:bodyPr>
          <a:lstStyle/>
          <a:p>
            <a:pPr>
              <a:spcBef>
                <a:spcPts val="0"/>
              </a:spcBef>
            </a:pPr>
            <a:r>
              <a:rPr lang="en-US" sz="2000" dirty="0">
                <a:solidFill>
                  <a:schemeClr val="bg1"/>
                </a:solidFill>
              </a:rPr>
              <a:t>Take action </a:t>
            </a:r>
            <a:r>
              <a:rPr lang="en-US" sz="2000" b="1" dirty="0">
                <a:solidFill>
                  <a:schemeClr val="bg1"/>
                </a:solidFill>
              </a:rPr>
              <a:t>now</a:t>
            </a:r>
            <a:r>
              <a:rPr lang="en-US" sz="2000" dirty="0">
                <a:solidFill>
                  <a:schemeClr val="bg1"/>
                </a:solidFill>
              </a:rPr>
              <a:t>! </a:t>
            </a:r>
            <a:r>
              <a:rPr lang="en-US" sz="1600" dirty="0">
                <a:solidFill>
                  <a:schemeClr val="bg1"/>
                </a:solidFill>
              </a:rPr>
              <a:t>You </a:t>
            </a:r>
            <a:r>
              <a:rPr lang="en-US" sz="1600" dirty="0" smtClean="0">
                <a:solidFill>
                  <a:schemeClr val="bg1"/>
                </a:solidFill>
              </a:rPr>
              <a:t>can’t </a:t>
            </a:r>
            <a:r>
              <a:rPr lang="en-US" sz="1600" dirty="0">
                <a:solidFill>
                  <a:schemeClr val="bg1"/>
                </a:solidFill>
              </a:rPr>
              <a:t>afford to wait or do nothing.</a:t>
            </a:r>
            <a:endParaRPr lang="en-US" sz="1600" dirty="0">
              <a:solidFill>
                <a:schemeClr val="bg1"/>
              </a:solidFill>
              <a:cs typeface="+mn-cs"/>
            </a:endParaRPr>
          </a:p>
        </p:txBody>
      </p:sp>
      <p:sp>
        <p:nvSpPr>
          <p:cNvPr id="6" name="Rectangle 5"/>
          <p:cNvSpPr/>
          <p:nvPr/>
        </p:nvSpPr>
        <p:spPr>
          <a:xfrm>
            <a:off x="933452" y="4275501"/>
            <a:ext cx="7289799" cy="5812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tlCol="0" anchor="ctr"/>
          <a:lstStyle/>
          <a:p>
            <a:pPr>
              <a:lnSpc>
                <a:spcPct val="95000"/>
              </a:lnSpc>
            </a:pPr>
            <a:r>
              <a:rPr lang="en-US" sz="1600" dirty="0"/>
              <a:t>Share this presentation. </a:t>
            </a:r>
            <a:r>
              <a:rPr lang="en-US" sz="1600" dirty="0" smtClean="0"/>
              <a:t>Fraud </a:t>
            </a:r>
            <a:r>
              <a:rPr lang="en-US" sz="1600" dirty="0"/>
              <a:t>education is beneficial for everyone. </a:t>
            </a:r>
          </a:p>
        </p:txBody>
      </p:sp>
      <p:cxnSp>
        <p:nvCxnSpPr>
          <p:cNvPr id="10" name="Straight Connector 9"/>
          <p:cNvCxnSpPr/>
          <p:nvPr/>
        </p:nvCxnSpPr>
        <p:spPr>
          <a:xfrm>
            <a:off x="933452" y="1525554"/>
            <a:ext cx="7289799" cy="0"/>
          </a:xfrm>
          <a:prstGeom prst="line">
            <a:avLst/>
          </a:prstGeom>
          <a:ln w="12700">
            <a:solidFill>
              <a:srgbClr val="44464A"/>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933450" y="774011"/>
            <a:ext cx="7289800" cy="369332"/>
          </a:xfrm>
          <a:prstGeom prst="rect">
            <a:avLst/>
          </a:prstGeom>
          <a:solidFill>
            <a:schemeClr val="accent2"/>
          </a:solidFill>
          <a:ln>
            <a:solidFill>
              <a:schemeClr val="accent2"/>
            </a:solidFill>
          </a:ln>
        </p:spPr>
        <p:txBody>
          <a:bodyPr wrap="square">
            <a:spAutoFit/>
          </a:bodyPr>
          <a:lstStyle/>
          <a:p>
            <a:r>
              <a:rPr lang="en-US" dirty="0">
                <a:solidFill>
                  <a:schemeClr val="bg1"/>
                </a:solidFill>
              </a:rPr>
              <a:t>Help increase awareness of fraud trends.</a:t>
            </a:r>
          </a:p>
        </p:txBody>
      </p:sp>
    </p:spTree>
    <p:extLst>
      <p:ext uri="{BB962C8B-B14F-4D97-AF65-F5344CB8AC3E}">
        <p14:creationId xmlns:p14="http://schemas.microsoft.com/office/powerpoint/2010/main" val="2973762247"/>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35277"/>
            <a:ext cx="9144000" cy="3557373"/>
          </a:xfrm>
          <a:prstGeom prst="rect">
            <a:avLst/>
          </a:prstGeom>
          <a:solidFill>
            <a:srgbClr val="821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18" name="Title 1"/>
          <p:cNvSpPr>
            <a:spLocks noGrp="1"/>
          </p:cNvSpPr>
          <p:nvPr>
            <p:ph type="title"/>
          </p:nvPr>
        </p:nvSpPr>
        <p:spPr/>
        <p:txBody>
          <a:bodyPr/>
          <a:lstStyle/>
          <a:p>
            <a:r>
              <a:rPr lang="en-US" altLang="en-US" dirty="0" smtClean="0"/>
              <a:t>If you suspect fraud</a:t>
            </a:r>
          </a:p>
        </p:txBody>
      </p:sp>
      <p:sp>
        <p:nvSpPr>
          <p:cNvPr id="60419" name="Content Placeholder 2"/>
          <p:cNvSpPr>
            <a:spLocks noGrp="1"/>
          </p:cNvSpPr>
          <p:nvPr>
            <p:ph idx="1"/>
          </p:nvPr>
        </p:nvSpPr>
        <p:spPr>
          <a:xfrm>
            <a:off x="563152" y="1634332"/>
            <a:ext cx="3621499" cy="2697956"/>
          </a:xfrm>
        </p:spPr>
        <p:txBody>
          <a:bodyPr/>
          <a:lstStyle/>
          <a:p>
            <a:pPr marL="0" indent="0">
              <a:buNone/>
            </a:pPr>
            <a:r>
              <a:rPr lang="en-US" altLang="en-US" b="1" dirty="0">
                <a:solidFill>
                  <a:schemeClr val="bg1"/>
                </a:solidFill>
              </a:rPr>
              <a:t>Immediately</a:t>
            </a:r>
            <a:r>
              <a:rPr lang="en-US" altLang="en-US" dirty="0">
                <a:solidFill>
                  <a:schemeClr val="bg1"/>
                </a:solidFill>
              </a:rPr>
              <a:t> contact </a:t>
            </a:r>
            <a:r>
              <a:rPr lang="en-US" altLang="en-US" dirty="0" smtClean="0">
                <a:solidFill>
                  <a:schemeClr val="bg1"/>
                </a:solidFill>
              </a:rPr>
              <a:t> </a:t>
            </a:r>
            <a:r>
              <a:rPr lang="en-US" altLang="en-US" dirty="0">
                <a:solidFill>
                  <a:schemeClr val="bg1"/>
                </a:solidFill>
              </a:rPr>
              <a:t>C</a:t>
            </a:r>
            <a:r>
              <a:rPr lang="en-US" altLang="en-US" dirty="0" smtClean="0">
                <a:solidFill>
                  <a:schemeClr val="bg1"/>
                </a:solidFill>
              </a:rPr>
              <a:t>lient Services </a:t>
            </a:r>
            <a:r>
              <a:rPr lang="en-US" altLang="en-US" dirty="0">
                <a:solidFill>
                  <a:schemeClr val="bg1"/>
                </a:solidFill>
              </a:rPr>
              <a:t>and </a:t>
            </a:r>
            <a:r>
              <a:rPr lang="en-US" altLang="en-US" b="1" dirty="0">
                <a:solidFill>
                  <a:schemeClr val="bg1"/>
                </a:solidFill>
              </a:rPr>
              <a:t>tell them</a:t>
            </a:r>
            <a:r>
              <a:rPr lang="en-US" altLang="en-US" dirty="0">
                <a:solidFill>
                  <a:schemeClr val="bg1"/>
                </a:solidFill>
              </a:rPr>
              <a:t> </a:t>
            </a:r>
            <a:r>
              <a:rPr lang="en-US" altLang="en-US" dirty="0" smtClean="0">
                <a:solidFill>
                  <a:schemeClr val="bg1"/>
                </a:solidFill>
              </a:rPr>
              <a:t/>
            </a:r>
            <a:br>
              <a:rPr lang="en-US" altLang="en-US" dirty="0" smtClean="0">
                <a:solidFill>
                  <a:schemeClr val="bg1"/>
                </a:solidFill>
              </a:rPr>
            </a:br>
            <a:r>
              <a:rPr lang="en-US" altLang="en-US" b="1" dirty="0" smtClean="0">
                <a:solidFill>
                  <a:schemeClr val="bg1"/>
                </a:solidFill>
              </a:rPr>
              <a:t>you</a:t>
            </a:r>
            <a:r>
              <a:rPr lang="en-US" altLang="en-US" dirty="0" smtClean="0">
                <a:solidFill>
                  <a:schemeClr val="bg1"/>
                </a:solidFill>
              </a:rPr>
              <a:t> </a:t>
            </a:r>
            <a:r>
              <a:rPr lang="en-US" altLang="en-US" b="1" dirty="0">
                <a:solidFill>
                  <a:schemeClr val="bg1"/>
                </a:solidFill>
              </a:rPr>
              <a:t>suspect </a:t>
            </a:r>
            <a:r>
              <a:rPr lang="en-US" altLang="en-US" b="1" dirty="0" smtClean="0">
                <a:solidFill>
                  <a:schemeClr val="bg1"/>
                </a:solidFill>
              </a:rPr>
              <a:t>fraud</a:t>
            </a:r>
            <a:r>
              <a:rPr lang="en-US" altLang="en-US" dirty="0">
                <a:solidFill>
                  <a:schemeClr val="bg1"/>
                </a:solidFill>
              </a:rPr>
              <a:t>.</a:t>
            </a:r>
            <a:r>
              <a:rPr lang="en-US" altLang="en-US" b="1" dirty="0" smtClean="0">
                <a:solidFill>
                  <a:schemeClr val="bg1"/>
                </a:solidFill>
              </a:rPr>
              <a:t> </a:t>
            </a:r>
            <a:r>
              <a:rPr lang="en-US" altLang="en-US" b="1" dirty="0">
                <a:solidFill>
                  <a:schemeClr val="bg1"/>
                </a:solidFill>
              </a:rPr>
              <a:t/>
            </a:r>
            <a:br>
              <a:rPr lang="en-US" altLang="en-US" b="1" dirty="0">
                <a:solidFill>
                  <a:schemeClr val="bg1"/>
                </a:solidFill>
              </a:rPr>
            </a:br>
            <a:r>
              <a:rPr lang="en-US" altLang="en-US" dirty="0" smtClean="0">
                <a:solidFill>
                  <a:schemeClr val="bg1"/>
                </a:solidFill>
              </a:rPr>
              <a:t> </a:t>
            </a:r>
            <a:r>
              <a:rPr lang="en-US" altLang="en-US" dirty="0">
                <a:solidFill>
                  <a:schemeClr val="bg1"/>
                </a:solidFill>
              </a:rPr>
              <a:t/>
            </a:r>
            <a:br>
              <a:rPr lang="en-US" altLang="en-US" dirty="0">
                <a:solidFill>
                  <a:schemeClr val="bg1"/>
                </a:solidFill>
              </a:rPr>
            </a:br>
            <a:r>
              <a:rPr lang="en-US" altLang="en-US" dirty="0">
                <a:solidFill>
                  <a:schemeClr val="bg1"/>
                </a:solidFill>
              </a:rPr>
              <a:t/>
            </a:r>
            <a:br>
              <a:rPr lang="en-US" altLang="en-US" dirty="0">
                <a:solidFill>
                  <a:schemeClr val="bg1"/>
                </a:solidFill>
              </a:rPr>
            </a:br>
            <a:r>
              <a:rPr lang="en-US" altLang="en-US" dirty="0" smtClean="0">
                <a:solidFill>
                  <a:schemeClr val="bg1"/>
                </a:solidFill>
              </a:rPr>
              <a:t>1-800-AT-WELLS</a:t>
            </a:r>
            <a:br>
              <a:rPr lang="en-US" altLang="en-US" dirty="0" smtClean="0">
                <a:solidFill>
                  <a:schemeClr val="bg1"/>
                </a:solidFill>
              </a:rPr>
            </a:br>
            <a:r>
              <a:rPr lang="en-US" altLang="en-US" sz="1600" dirty="0" smtClean="0">
                <a:solidFill>
                  <a:schemeClr val="bg1"/>
                </a:solidFill>
              </a:rPr>
              <a:t>1-800-289-3557</a:t>
            </a:r>
            <a:endParaRPr lang="en-US" altLang="en-US" sz="1600" dirty="0">
              <a:solidFill>
                <a:schemeClr val="bg1"/>
              </a:solidFil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9792" t="7998" r="10639" b="24702"/>
          <a:stretch/>
        </p:blipFill>
        <p:spPr>
          <a:xfrm>
            <a:off x="4673602" y="1135278"/>
            <a:ext cx="3922713" cy="3557372"/>
          </a:xfrm>
          <a:prstGeom prst="rect">
            <a:avLst/>
          </a:prstGeom>
        </p:spPr>
      </p:pic>
    </p:spTree>
    <p:extLst>
      <p:ext uri="{BB962C8B-B14F-4D97-AF65-F5344CB8AC3E}">
        <p14:creationId xmlns:p14="http://schemas.microsoft.com/office/powerpoint/2010/main" val="174870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23951"/>
            <a:ext cx="9144000" cy="3581400"/>
          </a:xfrm>
          <a:prstGeom prst="rect">
            <a:avLst/>
          </a:prstGeom>
          <a:solidFill>
            <a:srgbClr val="574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0418" name="Title 1"/>
          <p:cNvSpPr>
            <a:spLocks noGrp="1"/>
          </p:cNvSpPr>
          <p:nvPr>
            <p:ph type="title"/>
          </p:nvPr>
        </p:nvSpPr>
        <p:spPr/>
        <p:txBody>
          <a:bodyPr/>
          <a:lstStyle/>
          <a:p>
            <a:r>
              <a:rPr lang="en-US" altLang="en-US" dirty="0" smtClean="0"/>
              <a:t>If we suspect fraud</a:t>
            </a:r>
          </a:p>
        </p:txBody>
      </p:sp>
      <p:sp>
        <p:nvSpPr>
          <p:cNvPr id="60419" name="Content Placeholder 2"/>
          <p:cNvSpPr>
            <a:spLocks noGrp="1"/>
          </p:cNvSpPr>
          <p:nvPr>
            <p:ph idx="1"/>
          </p:nvPr>
        </p:nvSpPr>
        <p:spPr>
          <a:xfrm>
            <a:off x="4260850" y="1758951"/>
            <a:ext cx="4222750" cy="2563249"/>
          </a:xfrm>
        </p:spPr>
        <p:txBody>
          <a:bodyPr/>
          <a:lstStyle/>
          <a:p>
            <a:pPr marL="0" indent="0">
              <a:buNone/>
            </a:pPr>
            <a:r>
              <a:rPr lang="en-US" altLang="en-US" dirty="0">
                <a:solidFill>
                  <a:schemeClr val="bg1"/>
                </a:solidFill>
              </a:rPr>
              <a:t>Calls to validate transaction activity must be taken seriously. </a:t>
            </a:r>
          </a:p>
          <a:p>
            <a:pPr marL="0" indent="0">
              <a:buNone/>
            </a:pPr>
            <a:r>
              <a:rPr lang="en-US" altLang="en-US" b="1" dirty="0">
                <a:solidFill>
                  <a:schemeClr val="bg1"/>
                </a:solidFill>
              </a:rPr>
              <a:t>Validate the authenticity of the payment request </a:t>
            </a:r>
            <a:r>
              <a:rPr lang="en-US" altLang="en-US" b="1" dirty="0" smtClean="0">
                <a:solidFill>
                  <a:schemeClr val="bg1"/>
                </a:solidFill>
              </a:rPr>
              <a:t>— </a:t>
            </a:r>
            <a:r>
              <a:rPr lang="en-US" altLang="en-US" b="1" dirty="0">
                <a:solidFill>
                  <a:schemeClr val="bg1"/>
                </a:solidFill>
              </a:rPr>
              <a:t>follow best practices. </a:t>
            </a:r>
          </a:p>
          <a:p>
            <a:pPr marL="0" indent="0">
              <a:buNone/>
            </a:pPr>
            <a:r>
              <a:rPr lang="en-US" altLang="en-US" b="1" dirty="0">
                <a:solidFill>
                  <a:schemeClr val="bg1"/>
                </a:solidFill>
              </a:rPr>
              <a:t> </a:t>
            </a:r>
            <a:endParaRPr lang="en-US" altLang="en-US" dirty="0">
              <a:solidFill>
                <a:schemeClr val="bg1"/>
              </a:solidFill>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9676" t="12905" r="41599" b="1451"/>
          <a:stretch/>
        </p:blipFill>
        <p:spPr>
          <a:xfrm>
            <a:off x="534988" y="1123950"/>
            <a:ext cx="3048000" cy="3571656"/>
          </a:xfrm>
          <a:prstGeom prst="rect">
            <a:avLst/>
          </a:prstGeom>
        </p:spPr>
      </p:pic>
    </p:spTree>
    <p:extLst>
      <p:ext uri="{BB962C8B-B14F-4D97-AF65-F5344CB8AC3E}">
        <p14:creationId xmlns:p14="http://schemas.microsoft.com/office/powerpoint/2010/main" val="175078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 y="132771"/>
            <a:ext cx="8529680" cy="4682117"/>
          </a:xfrm>
        </p:spPr>
        <p:txBody>
          <a:bodyPr/>
          <a:lstStyle/>
          <a:p>
            <a:r>
              <a:rPr lang="en-US" dirty="0" smtClean="0"/>
              <a:t>Agenda</a:t>
            </a:r>
            <a:br>
              <a:rPr lang="en-US" dirty="0" smtClean="0"/>
            </a:br>
            <a:r>
              <a:rPr lang="en-US" dirty="0" smtClean="0"/>
              <a:t>	</a:t>
            </a:r>
            <a:r>
              <a:rPr lang="en-US" sz="2400" dirty="0" smtClean="0">
                <a:solidFill>
                  <a:schemeClr val="tx1"/>
                </a:solidFill>
              </a:rPr>
              <a:t>Fraud Trends</a:t>
            </a:r>
            <a:br>
              <a:rPr lang="en-US" sz="2400" dirty="0" smtClean="0">
                <a:solidFill>
                  <a:schemeClr val="tx1"/>
                </a:solidFill>
              </a:rPr>
            </a:br>
            <a:r>
              <a:rPr lang="en-US" sz="2400" dirty="0" smtClean="0"/>
              <a:t>	</a:t>
            </a:r>
            <a:r>
              <a:rPr lang="en-US" sz="1800" dirty="0"/>
              <a:t/>
            </a:r>
            <a:br>
              <a:rPr lang="en-US" sz="1800" dirty="0"/>
            </a:br>
            <a:r>
              <a:rPr lang="en-US" sz="1800" dirty="0" smtClean="0"/>
              <a:t>	</a:t>
            </a:r>
            <a:r>
              <a:rPr lang="en-US" sz="2400" dirty="0" smtClean="0">
                <a:solidFill>
                  <a:schemeClr val="tx1"/>
                </a:solidFill>
              </a:rPr>
              <a:t>Online Account Takeover Fraud</a:t>
            </a:r>
            <a:r>
              <a:rPr lang="en-US" sz="2400" dirty="0" smtClean="0"/>
              <a:t/>
            </a:r>
            <a:br>
              <a:rPr lang="en-US" sz="2400" dirty="0" smtClean="0"/>
            </a:br>
            <a:r>
              <a:rPr lang="en-US" sz="2400" dirty="0"/>
              <a:t>	</a:t>
            </a:r>
            <a:r>
              <a:rPr lang="en-US" sz="2400" dirty="0" smtClean="0"/>
              <a:t>	</a:t>
            </a:r>
            <a:br>
              <a:rPr lang="en-US" sz="2400" dirty="0" smtClean="0"/>
            </a:br>
            <a:r>
              <a:rPr lang="en-US" sz="2400" dirty="0" smtClean="0"/>
              <a:t>	</a:t>
            </a:r>
            <a:r>
              <a:rPr lang="en-US" sz="2400" dirty="0" smtClean="0">
                <a:solidFill>
                  <a:schemeClr val="tx1"/>
                </a:solidFill>
              </a:rPr>
              <a:t>Impostor Fraud</a:t>
            </a:r>
            <a:br>
              <a:rPr lang="en-US" sz="2400" dirty="0" smtClean="0">
                <a:solidFill>
                  <a:schemeClr val="tx1"/>
                </a:solidFill>
              </a:rPr>
            </a:br>
            <a:r>
              <a:rPr lang="en-US" sz="2400" dirty="0"/>
              <a:t/>
            </a:r>
            <a:br>
              <a:rPr lang="en-US" sz="2400" dirty="0"/>
            </a:br>
            <a:r>
              <a:rPr lang="en-US" sz="2400" dirty="0" smtClean="0"/>
              <a:t>	</a:t>
            </a:r>
            <a:r>
              <a:rPr lang="en-US" sz="2400" dirty="0" smtClean="0">
                <a:solidFill>
                  <a:schemeClr val="tx1"/>
                </a:solidFill>
              </a:rPr>
              <a:t>Internal Controls</a:t>
            </a:r>
            <a:r>
              <a:rPr lang="en-US" sz="2400" dirty="0" smtClean="0"/>
              <a:t/>
            </a:r>
            <a:br>
              <a:rPr lang="en-US" sz="2400" dirty="0" smtClean="0"/>
            </a:br>
            <a:r>
              <a:rPr lang="en-US" sz="2400" dirty="0"/>
              <a:t/>
            </a:r>
            <a:br>
              <a:rPr lang="en-US" sz="2400" dirty="0"/>
            </a:br>
            <a:r>
              <a:rPr lang="en-US" sz="2400" smtClean="0"/>
              <a:t>	</a:t>
            </a:r>
            <a:r>
              <a:rPr lang="en-US" sz="2400" smtClean="0">
                <a:solidFill>
                  <a:schemeClr val="tx1"/>
                </a:solidFill>
              </a:rPr>
              <a:t>Ways to Mitigate Fraud Risk</a:t>
            </a:r>
            <a:r>
              <a:rPr lang="en-US" sz="2400" dirty="0" smtClean="0"/>
              <a:t/>
            </a:r>
            <a:br>
              <a:rPr lang="en-US" sz="2400" dirty="0" smtClean="0"/>
            </a:br>
            <a:r>
              <a:rPr lang="en-US" sz="2400" dirty="0"/>
              <a:t/>
            </a:r>
            <a:br>
              <a:rPr lang="en-US" sz="2400" dirty="0"/>
            </a:br>
            <a:r>
              <a:rPr lang="en-US" sz="2400" dirty="0" smtClean="0"/>
              <a:t>	</a:t>
            </a:r>
            <a:r>
              <a:rPr lang="en-US" sz="2400" dirty="0" smtClean="0">
                <a:solidFill>
                  <a:schemeClr val="tx1"/>
                </a:solidFill>
              </a:rPr>
              <a:t>Call To Action</a:t>
            </a:r>
            <a:r>
              <a:rPr lang="en-US" dirty="0">
                <a:solidFill>
                  <a:schemeClr val="tx1"/>
                </a:solidFill>
              </a:rPr>
              <a:t/>
            </a:r>
            <a:br>
              <a:rPr lang="en-US" dirty="0">
                <a:solidFill>
                  <a:schemeClr val="tx1"/>
                </a:solidFill>
              </a:rPr>
            </a:br>
            <a:r>
              <a:rPr lang="en-US" dirty="0"/>
              <a:t>		</a:t>
            </a: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19" y="698899"/>
            <a:ext cx="389224" cy="310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19" y="1506143"/>
            <a:ext cx="389224" cy="310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19" y="2245522"/>
            <a:ext cx="389224" cy="310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19" y="3018236"/>
            <a:ext cx="389224" cy="310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19" y="3775474"/>
            <a:ext cx="389224" cy="310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969" y="4542235"/>
            <a:ext cx="370174" cy="295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905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p:nvPr>
        </p:nvSpPr>
        <p:spPr/>
        <p:txBody>
          <a:bodyPr/>
          <a:lstStyle/>
          <a:p>
            <a:r>
              <a:rPr lang="en-US" dirty="0" smtClean="0"/>
              <a:t>For more information on protecting your business online </a:t>
            </a:r>
            <a:r>
              <a:rPr lang="en-US" b="1" dirty="0" smtClean="0"/>
              <a:t>and</a:t>
            </a:r>
            <a:r>
              <a:rPr lang="en-US" dirty="0" smtClean="0"/>
              <a:t> offline:  </a:t>
            </a:r>
            <a:br>
              <a:rPr lang="en-US" dirty="0" smtClean="0"/>
            </a:br>
            <a:endParaRPr lang="en-US" dirty="0"/>
          </a:p>
        </p:txBody>
      </p:sp>
      <p:sp>
        <p:nvSpPr>
          <p:cNvPr id="58372" name="Content Placeholder 2"/>
          <p:cNvSpPr>
            <a:spLocks noGrp="1"/>
          </p:cNvSpPr>
          <p:nvPr>
            <p:ph idx="4294967295"/>
          </p:nvPr>
        </p:nvSpPr>
        <p:spPr>
          <a:xfrm>
            <a:off x="547688" y="1720629"/>
            <a:ext cx="4926802" cy="889397"/>
          </a:xfrm>
        </p:spPr>
        <p:txBody>
          <a:bodyPr/>
          <a:lstStyle/>
          <a:p>
            <a:pPr>
              <a:buFont typeface="Wingdings" panose="05000000000000000000" pitchFamily="2" charset="2"/>
              <a:buChar char="ü"/>
            </a:pPr>
            <a:r>
              <a:rPr lang="en-US" altLang="en-US" sz="1600" dirty="0"/>
              <a:t>Visit the Fraud Protection </a:t>
            </a:r>
            <a:br>
              <a:rPr lang="en-US" altLang="en-US" sz="1600" dirty="0"/>
            </a:br>
            <a:r>
              <a:rPr lang="en-US" altLang="en-US" sz="1600" dirty="0"/>
              <a:t>page on </a:t>
            </a:r>
            <a:r>
              <a:rPr lang="en-US" altLang="en-US" sz="1600" i="1" dirty="0"/>
              <a:t>Treasury Insights </a:t>
            </a:r>
            <a:r>
              <a:rPr lang="en-US" altLang="en-US" sz="1600" u="sng" dirty="0">
                <a:solidFill>
                  <a:srgbClr val="5174B8"/>
                </a:solidFill>
              </a:rPr>
              <a:t>treasuryinsights.wellsfargotreasury.com</a:t>
            </a:r>
          </a:p>
        </p:txBody>
      </p:sp>
      <p:sp>
        <p:nvSpPr>
          <p:cNvPr id="15" name="Rectangle 2"/>
          <p:cNvSpPr txBox="1">
            <a:spLocks noChangeArrowheads="1"/>
          </p:cNvSpPr>
          <p:nvPr/>
        </p:nvSpPr>
        <p:spPr bwMode="auto">
          <a:xfrm>
            <a:off x="547688" y="2721201"/>
            <a:ext cx="4513262" cy="884932"/>
          </a:xfrm>
          <a:prstGeom prst="rect">
            <a:avLst/>
          </a:prstGeom>
          <a:noFill/>
          <a:ln w="9525">
            <a:noFill/>
            <a:miter lim="800000"/>
            <a:headEnd/>
            <a:tailEnd/>
          </a:ln>
        </p:spPr>
        <p:txBody>
          <a:bodyPr lIns="0"/>
          <a:lstStyle>
            <a:lvl1pPr algn="l" rtl="0" eaLnBrk="1" fontAlgn="base" hangingPunct="1">
              <a:lnSpc>
                <a:spcPct val="105000"/>
              </a:lnSpc>
              <a:spcBef>
                <a:spcPct val="0"/>
              </a:spcBef>
              <a:spcAft>
                <a:spcPct val="0"/>
              </a:spcAft>
              <a:defRPr lang="en-US" sz="3200" kern="1200" dirty="0">
                <a:solidFill>
                  <a:schemeClr val="tx2"/>
                </a:solidFill>
                <a:latin typeface="+mj-lt"/>
                <a:ea typeface="+mj-ea"/>
                <a:cs typeface="+mj-cs"/>
              </a:defRPr>
            </a:lvl1pPr>
            <a:lvl2pPr algn="l" rtl="0" eaLnBrk="1" fontAlgn="base" hangingPunct="1">
              <a:lnSpc>
                <a:spcPct val="105000"/>
              </a:lnSpc>
              <a:spcBef>
                <a:spcPct val="0"/>
              </a:spcBef>
              <a:spcAft>
                <a:spcPct val="0"/>
              </a:spcAft>
              <a:defRPr sz="3200">
                <a:solidFill>
                  <a:schemeClr val="tx2"/>
                </a:solidFill>
                <a:latin typeface="Georgia" pitchFamily="18" charset="0"/>
              </a:defRPr>
            </a:lvl2pPr>
            <a:lvl3pPr algn="l" rtl="0" eaLnBrk="1" fontAlgn="base" hangingPunct="1">
              <a:lnSpc>
                <a:spcPct val="105000"/>
              </a:lnSpc>
              <a:spcBef>
                <a:spcPct val="0"/>
              </a:spcBef>
              <a:spcAft>
                <a:spcPct val="0"/>
              </a:spcAft>
              <a:defRPr sz="3200">
                <a:solidFill>
                  <a:schemeClr val="tx2"/>
                </a:solidFill>
                <a:latin typeface="Georgia" pitchFamily="18" charset="0"/>
              </a:defRPr>
            </a:lvl3pPr>
            <a:lvl4pPr algn="l" rtl="0" eaLnBrk="1" fontAlgn="base" hangingPunct="1">
              <a:lnSpc>
                <a:spcPct val="105000"/>
              </a:lnSpc>
              <a:spcBef>
                <a:spcPct val="0"/>
              </a:spcBef>
              <a:spcAft>
                <a:spcPct val="0"/>
              </a:spcAft>
              <a:defRPr sz="3200">
                <a:solidFill>
                  <a:schemeClr val="tx2"/>
                </a:solidFill>
                <a:latin typeface="Georgia" pitchFamily="18" charset="0"/>
              </a:defRPr>
            </a:lvl4pPr>
            <a:lvl5pPr algn="l" rtl="0" eaLnBrk="1" fontAlgn="base" hangingPunct="1">
              <a:lnSpc>
                <a:spcPct val="105000"/>
              </a:lnSpc>
              <a:spcBef>
                <a:spcPct val="0"/>
              </a:spcBef>
              <a:spcAft>
                <a:spcPct val="0"/>
              </a:spcAft>
              <a:defRPr sz="3200">
                <a:solidFill>
                  <a:schemeClr val="tx2"/>
                </a:solidFill>
                <a:latin typeface="Georgia" pitchFamily="18" charset="0"/>
              </a:defRPr>
            </a:lvl5pPr>
            <a:lvl6pPr marL="457200" algn="l" rtl="0" eaLnBrk="1" fontAlgn="base" hangingPunct="1">
              <a:lnSpc>
                <a:spcPct val="105000"/>
              </a:lnSpc>
              <a:spcBef>
                <a:spcPct val="0"/>
              </a:spcBef>
              <a:spcAft>
                <a:spcPct val="0"/>
              </a:spcAft>
              <a:defRPr sz="3200">
                <a:solidFill>
                  <a:schemeClr val="tx2"/>
                </a:solidFill>
                <a:latin typeface="Georgia" pitchFamily="18" charset="0"/>
              </a:defRPr>
            </a:lvl6pPr>
            <a:lvl7pPr marL="914400" algn="l" rtl="0" eaLnBrk="1" fontAlgn="base" hangingPunct="1">
              <a:lnSpc>
                <a:spcPct val="105000"/>
              </a:lnSpc>
              <a:spcBef>
                <a:spcPct val="0"/>
              </a:spcBef>
              <a:spcAft>
                <a:spcPct val="0"/>
              </a:spcAft>
              <a:defRPr sz="3200">
                <a:solidFill>
                  <a:schemeClr val="tx2"/>
                </a:solidFill>
                <a:latin typeface="Georgia" pitchFamily="18" charset="0"/>
              </a:defRPr>
            </a:lvl7pPr>
            <a:lvl8pPr marL="1371600" algn="l" rtl="0" eaLnBrk="1" fontAlgn="base" hangingPunct="1">
              <a:lnSpc>
                <a:spcPct val="105000"/>
              </a:lnSpc>
              <a:spcBef>
                <a:spcPct val="0"/>
              </a:spcBef>
              <a:spcAft>
                <a:spcPct val="0"/>
              </a:spcAft>
              <a:defRPr sz="3200">
                <a:solidFill>
                  <a:schemeClr val="tx2"/>
                </a:solidFill>
                <a:latin typeface="Georgia" pitchFamily="18" charset="0"/>
              </a:defRPr>
            </a:lvl8pPr>
            <a:lvl9pPr marL="1828800" algn="l" rtl="0" eaLnBrk="1" fontAlgn="base" hangingPunct="1">
              <a:lnSpc>
                <a:spcPct val="105000"/>
              </a:lnSpc>
              <a:spcBef>
                <a:spcPct val="0"/>
              </a:spcBef>
              <a:spcAft>
                <a:spcPct val="0"/>
              </a:spcAft>
              <a:defRPr sz="3200">
                <a:solidFill>
                  <a:schemeClr val="tx2"/>
                </a:solidFill>
                <a:latin typeface="Georgia" pitchFamily="18" charset="0"/>
              </a:defRPr>
            </a:lvl9pPr>
          </a:lstStyle>
          <a:p>
            <a:pPr marL="285750" indent="-285750">
              <a:buFont typeface="Wingdings" panose="05000000000000000000" pitchFamily="2" charset="2"/>
              <a:buChar char="ü"/>
              <a:defRPr/>
            </a:pPr>
            <a:r>
              <a:rPr sz="1600" dirty="0" smtClean="0">
                <a:solidFill>
                  <a:srgbClr val="000000"/>
                </a:solidFill>
                <a:latin typeface="Verdana"/>
              </a:rPr>
              <a:t>For </a:t>
            </a:r>
            <a:r>
              <a:rPr sz="1600" dirty="0">
                <a:solidFill>
                  <a:srgbClr val="000000"/>
                </a:solidFill>
                <a:latin typeface="Verdana"/>
              </a:rPr>
              <a:t>your questions and </a:t>
            </a:r>
            <a:br>
              <a:rPr sz="1600" dirty="0">
                <a:solidFill>
                  <a:srgbClr val="000000"/>
                </a:solidFill>
                <a:latin typeface="Verdana"/>
              </a:rPr>
            </a:br>
            <a:r>
              <a:rPr sz="1600" dirty="0">
                <a:solidFill>
                  <a:srgbClr val="000000"/>
                </a:solidFill>
                <a:latin typeface="Verdana"/>
              </a:rPr>
              <a:t>comments, please email us at </a:t>
            </a:r>
            <a:r>
              <a:rPr sz="1600" u="sng" dirty="0">
                <a:solidFill>
                  <a:srgbClr val="5174B8"/>
                </a:solidFill>
                <a:latin typeface="Verdana"/>
              </a:rPr>
              <a:t>TreasurySolutions@wellsfargo.com</a:t>
            </a:r>
            <a:endParaRPr sz="1600" dirty="0">
              <a:solidFill>
                <a:srgbClr val="5174B8"/>
              </a:solidFill>
              <a:latin typeface="Verdana"/>
            </a:endParaRPr>
          </a:p>
          <a:p>
            <a:endParaRPr lang="en-US" sz="1400" dirty="0"/>
          </a:p>
          <a:p>
            <a:pPr marL="285750" indent="-285750">
              <a:buFont typeface="Wingdings" panose="05000000000000000000" pitchFamily="2" charset="2"/>
              <a:buChar char="ü"/>
            </a:pPr>
            <a:r>
              <a:rPr lang="en-US" sz="1600" dirty="0">
                <a:solidFill>
                  <a:schemeClr val="tx1"/>
                </a:solidFill>
                <a:latin typeface="Verdana" panose="020B0604030504040204" pitchFamily="34" charset="0"/>
              </a:rPr>
              <a:t>Visit the Insurance Insights page:</a:t>
            </a:r>
          </a:p>
          <a:p>
            <a:r>
              <a:rPr lang="en-US" sz="1200" dirty="0"/>
              <a:t> </a:t>
            </a:r>
          </a:p>
          <a:p>
            <a:r>
              <a:rPr lang="en-US" sz="1400" u="sng" dirty="0">
                <a:solidFill>
                  <a:srgbClr val="0095C8"/>
                </a:solidFill>
                <a:latin typeface="Verdana" panose="020B0604030504040204" pitchFamily="34" charset="0"/>
                <a:hlinkClick r:id="rId3"/>
              </a:rPr>
              <a:t>https://wfis.wellsfargo.com/Pages/default.aspx</a:t>
            </a:r>
            <a:endParaRPr lang="en-US" sz="1400" dirty="0">
              <a:solidFill>
                <a:srgbClr val="0095C8"/>
              </a:solidFill>
              <a:latin typeface="Verdana" panose="020B0604030504040204" pitchFamily="34" charset="0"/>
            </a:endParaRPr>
          </a:p>
          <a:p>
            <a:pPr>
              <a:defRPr/>
            </a:pPr>
            <a:endParaRPr sz="2000" dirty="0">
              <a:solidFill>
                <a:srgbClr val="000000"/>
              </a:solidFill>
              <a:latin typeface="Verdana"/>
            </a:endParaRPr>
          </a:p>
          <a:p>
            <a:pPr>
              <a:defRPr/>
            </a:pPr>
            <a:endParaRPr sz="2000" dirty="0">
              <a:solidFill>
                <a:srgbClr val="000000"/>
              </a:solidFill>
              <a:latin typeface="Verdana"/>
            </a:endParaRPr>
          </a:p>
          <a:p>
            <a:pPr>
              <a:defRPr/>
            </a:pPr>
            <a:endParaRPr sz="2000" dirty="0">
              <a:solidFill>
                <a:srgbClr val="000000"/>
              </a:solidFill>
              <a:latin typeface="Verdana"/>
            </a:endParaRPr>
          </a:p>
        </p:txBody>
      </p:sp>
      <p:pic>
        <p:nvPicPr>
          <p:cNvPr id="5837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7672" y="1125713"/>
            <a:ext cx="3499616" cy="3626420"/>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5568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Thank you</a:t>
            </a:r>
            <a:endParaRPr lang="en-US" dirty="0"/>
          </a:p>
        </p:txBody>
      </p:sp>
    </p:spTree>
    <p:extLst>
      <p:ext uri="{BB962C8B-B14F-4D97-AF65-F5344CB8AC3E}">
        <p14:creationId xmlns:p14="http://schemas.microsoft.com/office/powerpoint/2010/main" val="3600470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37" t="23716" r="6021" b="10513"/>
          <a:stretch/>
        </p:blipFill>
        <p:spPr>
          <a:xfrm>
            <a:off x="0" y="839788"/>
            <a:ext cx="9147048" cy="4303712"/>
          </a:xfrm>
          <a:prstGeom prst="rect">
            <a:avLst/>
          </a:prstGeom>
        </p:spPr>
      </p:pic>
      <p:sp>
        <p:nvSpPr>
          <p:cNvPr id="6" name="Rectangle 5"/>
          <p:cNvSpPr/>
          <p:nvPr/>
        </p:nvSpPr>
        <p:spPr>
          <a:xfrm>
            <a:off x="-524829" y="622613"/>
            <a:ext cx="9144000" cy="4303712"/>
          </a:xfrm>
          <a:prstGeom prst="rect">
            <a:avLst/>
          </a:prstGeom>
          <a:gradFill flip="none" rotWithShape="1">
            <a:gsLst>
              <a:gs pos="0">
                <a:schemeClr val="tx1">
                  <a:alpha val="50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70" name="Title 1"/>
          <p:cNvSpPr>
            <a:spLocks noGrp="1"/>
          </p:cNvSpPr>
          <p:nvPr>
            <p:ph type="title"/>
          </p:nvPr>
        </p:nvSpPr>
        <p:spPr/>
        <p:txBody>
          <a:bodyPr/>
          <a:lstStyle/>
          <a:p>
            <a:r>
              <a:rPr lang="en-US" dirty="0" smtClean="0"/>
              <a:t>Remain vigilant in payment fraud</a:t>
            </a:r>
            <a:endParaRPr lang="en-US" dirty="0"/>
          </a:p>
        </p:txBody>
      </p:sp>
      <p:sp>
        <p:nvSpPr>
          <p:cNvPr id="32771" name="Content Placeholder 2"/>
          <p:cNvSpPr>
            <a:spLocks noGrp="1"/>
          </p:cNvSpPr>
          <p:nvPr>
            <p:ph idx="4294967295"/>
          </p:nvPr>
        </p:nvSpPr>
        <p:spPr>
          <a:xfrm>
            <a:off x="751610" y="3575752"/>
            <a:ext cx="2131635" cy="1306122"/>
          </a:xfrm>
        </p:spPr>
        <p:txBody>
          <a:bodyPr>
            <a:normAutofit/>
          </a:bodyPr>
          <a:lstStyle/>
          <a:p>
            <a:pPr marL="0" lvl="1" indent="0">
              <a:lnSpc>
                <a:spcPct val="95000"/>
              </a:lnSpc>
              <a:spcAft>
                <a:spcPts val="2700"/>
              </a:spcAft>
              <a:buNone/>
            </a:pPr>
            <a:r>
              <a:rPr lang="en-US" sz="1600" dirty="0">
                <a:solidFill>
                  <a:schemeClr val="bg1"/>
                </a:solidFill>
                <a:latin typeface="+mn-lt"/>
                <a:cs typeface="Vrinda" panose="020B0502040204020203" pitchFamily="34" charset="0"/>
              </a:rPr>
              <a:t>of organizations experienced attempted or actual payments fraud</a:t>
            </a:r>
          </a:p>
        </p:txBody>
      </p:sp>
      <p:sp>
        <p:nvSpPr>
          <p:cNvPr id="3" name="TextBox 2"/>
          <p:cNvSpPr txBox="1"/>
          <p:nvPr/>
        </p:nvSpPr>
        <p:spPr>
          <a:xfrm>
            <a:off x="682743" y="2810160"/>
            <a:ext cx="1406475" cy="807913"/>
          </a:xfrm>
          <a:prstGeom prst="rect">
            <a:avLst/>
          </a:prstGeom>
        </p:spPr>
        <p:txBody>
          <a:bodyPr vert="horz" wrap="none" lIns="68580" tIns="34290" rIns="68580" bIns="34290" rtlCol="0" anchor="b">
            <a:spAutoFit/>
          </a:bodyPr>
          <a:lstStyle/>
          <a:p>
            <a:pPr defTabSz="685783">
              <a:spcBef>
                <a:spcPts val="600"/>
              </a:spcBef>
            </a:pPr>
            <a:r>
              <a:rPr lang="en-US" sz="4800" b="1" dirty="0" smtClean="0">
                <a:solidFill>
                  <a:schemeClr val="bg1"/>
                </a:solidFill>
                <a:latin typeface="+mj-lt"/>
                <a:cs typeface="+mn-cs"/>
              </a:rPr>
              <a:t>73%</a:t>
            </a:r>
            <a:endParaRPr lang="en-US" sz="4800" b="1" dirty="0">
              <a:solidFill>
                <a:schemeClr val="bg1"/>
              </a:solidFill>
              <a:latin typeface="+mj-lt"/>
              <a:cs typeface="+mn-cs"/>
            </a:endParaRPr>
          </a:p>
        </p:txBody>
      </p:sp>
      <p:sp>
        <p:nvSpPr>
          <p:cNvPr id="7" name="TextBox 6"/>
          <p:cNvSpPr txBox="1"/>
          <p:nvPr/>
        </p:nvSpPr>
        <p:spPr>
          <a:xfrm>
            <a:off x="3625408" y="2810160"/>
            <a:ext cx="1323119" cy="807913"/>
          </a:xfrm>
          <a:prstGeom prst="rect">
            <a:avLst/>
          </a:prstGeom>
        </p:spPr>
        <p:txBody>
          <a:bodyPr vert="horz" wrap="none" lIns="68580" tIns="34290" rIns="68580" bIns="34290" rtlCol="0" anchor="b">
            <a:spAutoFit/>
          </a:bodyPr>
          <a:lstStyle/>
          <a:p>
            <a:pPr defTabSz="685783">
              <a:spcBef>
                <a:spcPts val="600"/>
              </a:spcBef>
            </a:pPr>
            <a:r>
              <a:rPr lang="en-US" sz="4800" b="1" dirty="0" smtClean="0">
                <a:solidFill>
                  <a:schemeClr val="bg1"/>
                </a:solidFill>
                <a:latin typeface="+mj-lt"/>
                <a:cs typeface="+mn-cs"/>
              </a:rPr>
              <a:t>71%</a:t>
            </a:r>
            <a:endParaRPr lang="en-US" sz="4800" b="1" dirty="0">
              <a:solidFill>
                <a:schemeClr val="bg1"/>
              </a:solidFill>
              <a:latin typeface="+mj-lt"/>
              <a:cs typeface="+mn-cs"/>
            </a:endParaRPr>
          </a:p>
        </p:txBody>
      </p:sp>
      <p:sp>
        <p:nvSpPr>
          <p:cNvPr id="8" name="TextBox 7"/>
          <p:cNvSpPr txBox="1"/>
          <p:nvPr/>
        </p:nvSpPr>
        <p:spPr>
          <a:xfrm>
            <a:off x="6394240" y="2810160"/>
            <a:ext cx="1496243" cy="807913"/>
          </a:xfrm>
          <a:prstGeom prst="rect">
            <a:avLst/>
          </a:prstGeom>
        </p:spPr>
        <p:txBody>
          <a:bodyPr vert="horz" wrap="none" lIns="68580" tIns="34290" rIns="68580" bIns="34290" rtlCol="0" anchor="b">
            <a:spAutoFit/>
          </a:bodyPr>
          <a:lstStyle/>
          <a:p>
            <a:pPr defTabSz="685783">
              <a:spcBef>
                <a:spcPts val="600"/>
              </a:spcBef>
            </a:pPr>
            <a:r>
              <a:rPr lang="en-US" sz="4800" b="1" dirty="0" smtClean="0">
                <a:solidFill>
                  <a:schemeClr val="bg1"/>
                </a:solidFill>
                <a:latin typeface="+mj-lt"/>
                <a:cs typeface="+mn-cs"/>
              </a:rPr>
              <a:t>48%</a:t>
            </a:r>
            <a:endParaRPr lang="en-US" sz="4800" b="1" dirty="0">
              <a:solidFill>
                <a:schemeClr val="bg1"/>
              </a:solidFill>
              <a:latin typeface="+mj-lt"/>
              <a:cs typeface="+mn-cs"/>
            </a:endParaRPr>
          </a:p>
        </p:txBody>
      </p:sp>
      <p:sp>
        <p:nvSpPr>
          <p:cNvPr id="11" name="Content Placeholder 2"/>
          <p:cNvSpPr txBox="1">
            <a:spLocks/>
          </p:cNvSpPr>
          <p:nvPr/>
        </p:nvSpPr>
        <p:spPr bwMode="auto">
          <a:xfrm>
            <a:off x="3689764" y="3575752"/>
            <a:ext cx="2139536" cy="1229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Verdana" pitchFamily="34" charset="0"/>
                <a:ea typeface="+mn-ea"/>
                <a:cs typeface="+mn-cs"/>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Verdana" pitchFamily="34" charset="0"/>
                <a:ea typeface="+mn-ea"/>
                <a:cs typeface="+mn-cs"/>
              </a:defRPr>
            </a:lvl2pPr>
            <a:lvl3pPr marL="914400" indent="-227013" algn="l" rtl="0" eaLnBrk="1" fontAlgn="base" hangingPunct="1">
              <a:spcBef>
                <a:spcPct val="0"/>
              </a:spcBef>
              <a:spcAft>
                <a:spcPts val="1200"/>
              </a:spcAft>
              <a:buFont typeface="Arial" charset="0"/>
              <a:buChar char="•"/>
              <a:defRPr kern="1200">
                <a:solidFill>
                  <a:schemeClr val="tx1"/>
                </a:solidFill>
                <a:latin typeface="Verdana" pitchFamily="34" charset="0"/>
                <a:ea typeface="+mn-ea"/>
                <a:cs typeface="+mn-cs"/>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Verdana" pitchFamily="34" charset="0"/>
                <a:ea typeface="+mn-ea"/>
                <a:cs typeface="+mn-cs"/>
              </a:defRPr>
            </a:lvl4pPr>
            <a:lvl5pPr marL="1376363" indent="-234950" algn="l" rtl="0" eaLnBrk="1" fontAlgn="base" hangingPunct="1">
              <a:spcBef>
                <a:spcPct val="0"/>
              </a:spcBef>
              <a:spcAft>
                <a:spcPts val="1200"/>
              </a:spcAft>
              <a:buFont typeface="Wingdings" pitchFamily="2" charset="2"/>
              <a:buChar char="§"/>
              <a:defRPr sz="16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nSpc>
                <a:spcPct val="95000"/>
              </a:lnSpc>
              <a:spcAft>
                <a:spcPts val="2700"/>
              </a:spcAft>
              <a:buNone/>
            </a:pPr>
            <a:r>
              <a:rPr lang="en-US" sz="1600" dirty="0">
                <a:solidFill>
                  <a:schemeClr val="bg1"/>
                </a:solidFill>
                <a:latin typeface="+mn-lt"/>
                <a:cs typeface="Vrinda" panose="020B0502040204020203" pitchFamily="34" charset="0"/>
              </a:rPr>
              <a:t>of </a:t>
            </a:r>
            <a:r>
              <a:rPr lang="en-US" sz="1600" dirty="0" smtClean="0">
                <a:solidFill>
                  <a:schemeClr val="bg1"/>
                </a:solidFill>
                <a:latin typeface="+mn-lt"/>
                <a:cs typeface="Vrinda" panose="020B0502040204020203" pitchFamily="34" charset="0"/>
              </a:rPr>
              <a:t>the organizations reported the actual or attempted fraud stemmed from paper checks.</a:t>
            </a:r>
            <a:endParaRPr lang="en-US" sz="1600" dirty="0">
              <a:solidFill>
                <a:schemeClr val="bg1"/>
              </a:solidFill>
              <a:latin typeface="+mn-lt"/>
              <a:cs typeface="Vrinda" panose="020B0502040204020203" pitchFamily="34" charset="0"/>
            </a:endParaRPr>
          </a:p>
        </p:txBody>
      </p:sp>
      <p:sp>
        <p:nvSpPr>
          <p:cNvPr id="12" name="Content Placeholder 2"/>
          <p:cNvSpPr txBox="1">
            <a:spLocks/>
          </p:cNvSpPr>
          <p:nvPr/>
        </p:nvSpPr>
        <p:spPr bwMode="auto">
          <a:xfrm>
            <a:off x="6476839" y="3575753"/>
            <a:ext cx="2373475" cy="1306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Verdana" pitchFamily="34" charset="0"/>
                <a:ea typeface="+mn-ea"/>
                <a:cs typeface="+mn-cs"/>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Verdana" pitchFamily="34" charset="0"/>
                <a:ea typeface="+mn-ea"/>
                <a:cs typeface="+mn-cs"/>
              </a:defRPr>
            </a:lvl2pPr>
            <a:lvl3pPr marL="914400" indent="-227013" algn="l" rtl="0" eaLnBrk="1" fontAlgn="base" hangingPunct="1">
              <a:spcBef>
                <a:spcPct val="0"/>
              </a:spcBef>
              <a:spcAft>
                <a:spcPts val="1200"/>
              </a:spcAft>
              <a:buFont typeface="Arial" charset="0"/>
              <a:buChar char="•"/>
              <a:defRPr kern="1200">
                <a:solidFill>
                  <a:schemeClr val="tx1"/>
                </a:solidFill>
                <a:latin typeface="Verdana" pitchFamily="34" charset="0"/>
                <a:ea typeface="+mn-ea"/>
                <a:cs typeface="+mn-cs"/>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Verdana" pitchFamily="34" charset="0"/>
                <a:ea typeface="+mn-ea"/>
                <a:cs typeface="+mn-cs"/>
              </a:defRPr>
            </a:lvl4pPr>
            <a:lvl5pPr marL="1376363" indent="-234950" algn="l" rtl="0" eaLnBrk="1" fontAlgn="base" hangingPunct="1">
              <a:spcBef>
                <a:spcPct val="0"/>
              </a:spcBef>
              <a:spcAft>
                <a:spcPts val="1200"/>
              </a:spcAft>
              <a:buFont typeface="Wingdings" pitchFamily="2" charset="2"/>
              <a:buChar char="§"/>
              <a:defRPr sz="16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nSpc>
                <a:spcPct val="95000"/>
              </a:lnSpc>
              <a:spcAft>
                <a:spcPts val="2700"/>
              </a:spcAft>
              <a:buNone/>
            </a:pPr>
            <a:r>
              <a:rPr lang="en-US" sz="1600" dirty="0" smtClean="0">
                <a:solidFill>
                  <a:schemeClr val="bg1"/>
                </a:solidFill>
                <a:latin typeface="+mn-lt"/>
              </a:rPr>
              <a:t>of organizations were exposed to </a:t>
            </a:r>
            <a:r>
              <a:rPr lang="en-US" sz="1600" dirty="0">
                <a:solidFill>
                  <a:schemeClr val="bg1"/>
                </a:solidFill>
                <a:latin typeface="+mn-lt"/>
              </a:rPr>
              <a:t>wire </a:t>
            </a:r>
            <a:br>
              <a:rPr lang="en-US" sz="1600" dirty="0">
                <a:solidFill>
                  <a:schemeClr val="bg1"/>
                </a:solidFill>
                <a:latin typeface="+mn-lt"/>
              </a:rPr>
            </a:br>
            <a:r>
              <a:rPr lang="en-US" sz="1600" dirty="0">
                <a:solidFill>
                  <a:schemeClr val="bg1"/>
                </a:solidFill>
                <a:latin typeface="+mn-lt"/>
              </a:rPr>
              <a:t>fraud </a:t>
            </a:r>
            <a:r>
              <a:rPr lang="en-US" sz="1600" dirty="0" smtClean="0">
                <a:solidFill>
                  <a:schemeClr val="bg1"/>
                </a:solidFill>
              </a:rPr>
              <a:t>— </a:t>
            </a:r>
            <a:r>
              <a:rPr lang="en-US" sz="1600" dirty="0" smtClean="0">
                <a:solidFill>
                  <a:schemeClr val="bg1"/>
                </a:solidFill>
                <a:latin typeface="+mn-lt"/>
              </a:rPr>
              <a:t>a significant increase from the previous </a:t>
            </a:r>
            <a:r>
              <a:rPr lang="en-US" sz="1600" dirty="0">
                <a:solidFill>
                  <a:schemeClr val="bg1"/>
                </a:solidFill>
                <a:latin typeface="+mn-lt"/>
              </a:rPr>
              <a:t>survey</a:t>
            </a:r>
          </a:p>
        </p:txBody>
      </p:sp>
      <p:sp>
        <p:nvSpPr>
          <p:cNvPr id="5" name="TextBox 4"/>
          <p:cNvSpPr txBox="1"/>
          <p:nvPr/>
        </p:nvSpPr>
        <p:spPr>
          <a:xfrm>
            <a:off x="483949" y="4877276"/>
            <a:ext cx="3563222" cy="253525"/>
          </a:xfrm>
          <a:prstGeom prst="rect">
            <a:avLst/>
          </a:prstGeom>
        </p:spPr>
        <p:txBody>
          <a:bodyPr vert="horz" wrap="none" lIns="68580" tIns="34290" rIns="68580" bIns="34290" rtlCol="0">
            <a:noAutofit/>
          </a:bodyPr>
          <a:lstStyle/>
          <a:p>
            <a:pPr>
              <a:spcBef>
                <a:spcPts val="600"/>
              </a:spcBef>
            </a:pPr>
            <a:r>
              <a:rPr lang="en-US" sz="800" b="1" dirty="0">
                <a:solidFill>
                  <a:schemeClr val="bg1"/>
                </a:solidFill>
                <a:latin typeface="+mn-lt"/>
              </a:rPr>
              <a:t>Source: </a:t>
            </a:r>
            <a:r>
              <a:rPr lang="en-US" sz="800" i="1" dirty="0" smtClean="0">
                <a:solidFill>
                  <a:schemeClr val="bg1"/>
                </a:solidFill>
                <a:latin typeface="+mn-lt"/>
              </a:rPr>
              <a:t>2016 </a:t>
            </a:r>
            <a:r>
              <a:rPr lang="en-US" sz="800" i="1" dirty="0">
                <a:solidFill>
                  <a:schemeClr val="bg1"/>
                </a:solidFill>
                <a:latin typeface="+mn-lt"/>
              </a:rPr>
              <a:t>AFP Payments Fraud and Control Survey</a:t>
            </a:r>
            <a:endParaRPr lang="en-US" sz="800" b="1" i="1" dirty="0">
              <a:solidFill>
                <a:schemeClr val="bg1"/>
              </a:solidFill>
              <a:latin typeface="+mn-lt"/>
            </a:endParaRPr>
          </a:p>
        </p:txBody>
      </p:sp>
    </p:spTree>
    <p:extLst>
      <p:ext uri="{BB962C8B-B14F-4D97-AF65-F5344CB8AC3E}">
        <p14:creationId xmlns:p14="http://schemas.microsoft.com/office/powerpoint/2010/main" val="269542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1000"/>
                                        <p:tgtEl>
                                          <p:spTgt spid="32771">
                                            <p:txEl>
                                              <p:pRg st="0" end="0"/>
                                            </p:txEl>
                                          </p:spTgt>
                                        </p:tgtEl>
                                      </p:cBhvr>
                                    </p:animEffect>
                                    <p:anim calcmode="lin" valueType="num">
                                      <p:cBhvr>
                                        <p:cTn id="8" dur="10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27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p:txBody>
          <a:bodyPr/>
          <a:lstStyle/>
          <a:p>
            <a:r>
              <a:rPr lang="en-US" dirty="0"/>
              <a:t>Payment fraud trends </a:t>
            </a:r>
            <a:r>
              <a:rPr lang="en-US" dirty="0" smtClean="0"/>
              <a:t/>
            </a:r>
            <a:br>
              <a:rPr lang="en-US" dirty="0" smtClean="0"/>
            </a:br>
            <a:endParaRPr lang="en-US" dirty="0"/>
          </a:p>
        </p:txBody>
      </p:sp>
      <p:sp>
        <p:nvSpPr>
          <p:cNvPr id="4" name="Rectangle 3"/>
          <p:cNvSpPr/>
          <p:nvPr/>
        </p:nvSpPr>
        <p:spPr>
          <a:xfrm>
            <a:off x="547730" y="4725086"/>
            <a:ext cx="4572000" cy="246221"/>
          </a:xfrm>
          <a:prstGeom prst="rect">
            <a:avLst/>
          </a:prstGeom>
        </p:spPr>
        <p:txBody>
          <a:bodyPr>
            <a:spAutoFit/>
          </a:bodyPr>
          <a:lstStyle/>
          <a:p>
            <a:r>
              <a:rPr lang="en-US" sz="1000" dirty="0"/>
              <a:t>Source: 2016 AFP Payments Fraud and Control Survey </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730" y="943661"/>
            <a:ext cx="7800036" cy="3781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041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62039"/>
            <a:ext cx="9144000" cy="4081462"/>
          </a:xfrm>
          <a:prstGeom prst="rect">
            <a:avLst/>
          </a:prstGeom>
          <a:solidFill>
            <a:srgbClr val="3F4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Online account takeover fraud</a:t>
            </a:r>
            <a:endParaRPr lang="en-US" dirty="0"/>
          </a:p>
        </p:txBody>
      </p:sp>
      <p:sp>
        <p:nvSpPr>
          <p:cNvPr id="5" name="TextBox 4"/>
          <p:cNvSpPr txBox="1"/>
          <p:nvPr/>
        </p:nvSpPr>
        <p:spPr>
          <a:xfrm>
            <a:off x="462190" y="657998"/>
            <a:ext cx="3892348" cy="346249"/>
          </a:xfrm>
          <a:prstGeom prst="rect">
            <a:avLst/>
          </a:prstGeom>
        </p:spPr>
        <p:txBody>
          <a:bodyPr vert="horz" wrap="none" lIns="68580" tIns="34290" rIns="68580" bIns="34290" rtlCol="0">
            <a:spAutoFit/>
          </a:bodyPr>
          <a:lstStyle/>
          <a:p>
            <a:pPr>
              <a:spcBef>
                <a:spcPts val="600"/>
              </a:spcBef>
            </a:pPr>
            <a:r>
              <a:rPr lang="en-US" dirty="0"/>
              <a:t>What is account takeover fraud?</a:t>
            </a: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05" t="4458" r="422" b="1326"/>
          <a:stretch/>
        </p:blipFill>
        <p:spPr bwMode="auto">
          <a:xfrm>
            <a:off x="921539" y="1190370"/>
            <a:ext cx="7365207" cy="395313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7331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Placeholder 5"/>
          <p:cNvSpPr>
            <a:spLocks noGrp="1"/>
          </p:cNvSpPr>
          <p:nvPr>
            <p:ph type="body" idx="1"/>
          </p:nvPr>
        </p:nvSpPr>
        <p:spPr/>
        <p:txBody>
          <a:bodyPr/>
          <a:lstStyle/>
          <a:p>
            <a:r>
              <a:rPr lang="en-US" altLang="en-US" sz="2400" smtClean="0"/>
              <a:t>Email malware rate</a:t>
            </a:r>
            <a:endParaRPr lang="en-US" altLang="en-US" sz="2400" dirty="0"/>
          </a:p>
        </p:txBody>
      </p:sp>
      <p:sp>
        <p:nvSpPr>
          <p:cNvPr id="45059" name="Title 3"/>
          <p:cNvSpPr>
            <a:spLocks noGrp="1"/>
          </p:cNvSpPr>
          <p:nvPr>
            <p:ph type="title"/>
          </p:nvPr>
        </p:nvSpPr>
        <p:spPr/>
        <p:txBody>
          <a:bodyPr/>
          <a:lstStyle/>
          <a:p>
            <a:r>
              <a:rPr lang="en-US" altLang="en-US" sz="6600" dirty="0" smtClean="0"/>
              <a:t>1 </a:t>
            </a:r>
            <a:r>
              <a:rPr lang="en-US" altLang="en-US" sz="5400" dirty="0" smtClean="0"/>
              <a:t>in</a:t>
            </a:r>
            <a:r>
              <a:rPr lang="en-US" altLang="en-US" sz="6600" dirty="0" smtClean="0"/>
              <a:t> 220</a:t>
            </a:r>
            <a:endParaRPr lang="en-US" altLang="en-US" sz="6600" dirty="0"/>
          </a:p>
        </p:txBody>
      </p:sp>
      <p:sp>
        <p:nvSpPr>
          <p:cNvPr id="2" name="TextBox 1"/>
          <p:cNvSpPr txBox="1"/>
          <p:nvPr/>
        </p:nvSpPr>
        <p:spPr>
          <a:xfrm>
            <a:off x="458887" y="4876164"/>
            <a:ext cx="5236176" cy="342900"/>
          </a:xfrm>
          <a:prstGeom prst="rect">
            <a:avLst/>
          </a:prstGeom>
        </p:spPr>
        <p:txBody>
          <a:bodyPr vert="horz" wrap="none" lIns="68580" tIns="34290" rIns="68580" bIns="34290" rtlCol="0">
            <a:normAutofit/>
          </a:bodyPr>
          <a:lstStyle/>
          <a:p>
            <a:pPr>
              <a:spcBef>
                <a:spcPts val="600"/>
              </a:spcBef>
            </a:pPr>
            <a:r>
              <a:rPr lang="en-US" sz="800" dirty="0">
                <a:solidFill>
                  <a:srgbClr val="FFFFFF"/>
                </a:solidFill>
              </a:rPr>
              <a:t>Source: </a:t>
            </a:r>
            <a:r>
              <a:rPr lang="en-US" sz="800" dirty="0" smtClean="0">
                <a:solidFill>
                  <a:srgbClr val="FFFFFF"/>
                </a:solidFill>
              </a:rPr>
              <a:t>Symantec,</a:t>
            </a:r>
            <a:r>
              <a:rPr lang="en-US" sz="800" i="1" dirty="0" smtClean="0">
                <a:solidFill>
                  <a:srgbClr val="FFFFFF"/>
                </a:solidFill>
              </a:rPr>
              <a:t> </a:t>
            </a:r>
            <a:r>
              <a:rPr lang="en-US" sz="800" i="1" dirty="0">
                <a:solidFill>
                  <a:srgbClr val="FFFFFF"/>
                </a:solidFill>
              </a:rPr>
              <a:t>Internet Security Threat Report</a:t>
            </a:r>
            <a:r>
              <a:rPr lang="en-US" sz="800" dirty="0">
                <a:solidFill>
                  <a:srgbClr val="FFFFFF"/>
                </a:solidFill>
              </a:rPr>
              <a:t>, Volume </a:t>
            </a:r>
            <a:r>
              <a:rPr lang="en-US" sz="800" dirty="0" smtClean="0">
                <a:solidFill>
                  <a:srgbClr val="FFFFFF"/>
                </a:solidFill>
              </a:rPr>
              <a:t>21, </a:t>
            </a:r>
            <a:r>
              <a:rPr lang="en-US" sz="800" dirty="0">
                <a:solidFill>
                  <a:srgbClr val="FFFFFF"/>
                </a:solidFill>
              </a:rPr>
              <a:t>April </a:t>
            </a:r>
            <a:r>
              <a:rPr lang="en-US" sz="800" dirty="0" smtClean="0">
                <a:solidFill>
                  <a:srgbClr val="FFFFFF"/>
                </a:solidFill>
              </a:rPr>
              <a:t>2016</a:t>
            </a:r>
            <a:endParaRPr lang="en-US" sz="800" dirty="0">
              <a:solidFill>
                <a:srgbClr val="FFFFFF"/>
              </a:solidFill>
            </a:endParaRPr>
          </a:p>
        </p:txBody>
      </p:sp>
    </p:spTree>
    <p:extLst>
      <p:ext uri="{BB962C8B-B14F-4D97-AF65-F5344CB8AC3E}">
        <p14:creationId xmlns:p14="http://schemas.microsoft.com/office/powerpoint/2010/main" val="22151962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malware</a:t>
            </a:r>
            <a:br>
              <a:rPr lang="en-US" dirty="0" smtClean="0"/>
            </a:br>
            <a:endParaRPr lang="en-US" dirty="0"/>
          </a:p>
        </p:txBody>
      </p:sp>
      <p:pic>
        <p:nvPicPr>
          <p:cNvPr id="9" name="Picture 4"/>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3601"/>
          <a:stretch/>
        </p:blipFill>
        <p:spPr bwMode="auto">
          <a:xfrm>
            <a:off x="1162560" y="730249"/>
            <a:ext cx="6705089" cy="421125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6770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malware</a:t>
            </a:r>
            <a:br>
              <a:rPr lang="en-US" dirty="0" smtClean="0"/>
            </a:br>
            <a:endParaRPr lang="en-US" dirty="0"/>
          </a:p>
        </p:txBody>
      </p:sp>
      <p:pic>
        <p:nvPicPr>
          <p:cNvPr id="6" name="Content Placeholder 5"/>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4676"/>
          <a:stretch/>
        </p:blipFill>
        <p:spPr bwMode="auto">
          <a:xfrm>
            <a:off x="1079766" y="781050"/>
            <a:ext cx="7035534" cy="406078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71553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rand 2.0 template">
  <a:themeElements>
    <a:clrScheme name="Brand 2.0 colors">
      <a:dk1>
        <a:srgbClr val="000000"/>
      </a:dk1>
      <a:lt1>
        <a:srgbClr val="FFFFFF"/>
      </a:lt1>
      <a:dk2>
        <a:srgbClr val="ED8800"/>
      </a:dk2>
      <a:lt2>
        <a:srgbClr val="BB0826"/>
      </a:lt2>
      <a:accent1>
        <a:srgbClr val="ED8800"/>
      </a:accent1>
      <a:accent2>
        <a:srgbClr val="702F8A"/>
      </a:accent2>
      <a:accent3>
        <a:srgbClr val="0095C8"/>
      </a:accent3>
      <a:accent4>
        <a:srgbClr val="46A033"/>
      </a:accent4>
      <a:accent5>
        <a:srgbClr val="AE2573"/>
      </a:accent5>
      <a:accent6>
        <a:srgbClr val="7A6855"/>
      </a:accent6>
      <a:hlink>
        <a:srgbClr val="44464A"/>
      </a:hlink>
      <a:folHlink>
        <a:srgbClr val="D9D9D6"/>
      </a:folHlink>
    </a:clrScheme>
    <a:fontScheme name="Brand 2.0 fonts">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none" lIns="91440" tIns="45720" rIns="91440" bIns="45720" rtlCol="0">
        <a:normAutofit/>
      </a:bodyPr>
      <a:lstStyle>
        <a:defPPr marL="342900" indent="-342900" algn="l" defTabSz="914400" rtl="0" eaLnBrk="1" latinLnBrk="0" hangingPunct="1">
          <a:spcBef>
            <a:spcPts val="800"/>
          </a:spcBef>
          <a:buFont typeface="Wingdings" pitchFamily="2" charset="2"/>
          <a:buChar char="§"/>
          <a:defRPr sz="1400" kern="1200" dirty="0" err="1" smtClean="0">
            <a:solidFill>
              <a:schemeClr val="tx1"/>
            </a:solidFill>
            <a:latin typeface="Verdana" pitchFamily="34" charset="0"/>
            <a:ea typeface="+mn-ea"/>
            <a:cs typeface="+mn-cs"/>
          </a:defRPr>
        </a:defPPr>
      </a:lstStyle>
    </a:txDef>
  </a:objectDefaults>
  <a:extraClrSchemeLst/>
  <a:custClrLst>
    <a:custClr name="Dark Orange">
      <a:srgbClr val="CE4C00"/>
    </a:custClr>
    <a:custClr name="Dark Plum">
      <a:srgbClr val="4D3B65"/>
    </a:custClr>
    <a:custClr name="Dark Teal">
      <a:srgbClr val="00698C"/>
    </a:custClr>
    <a:custClr name="Dark Green">
      <a:srgbClr val="007337"/>
    </a:custClr>
    <a:custClr name="Dark Magenta">
      <a:srgbClr val="821861"/>
    </a:custClr>
    <a:custClr name="Dark Ebony">
      <a:srgbClr val="574537"/>
    </a:custClr>
    <a:custClr name="WF Yellow">
      <a:srgbClr val="FCC60A"/>
    </a:custClr>
    <a:custClr name="WF Gray">
      <a:srgbClr val="8F8F8F"/>
    </a:custClr>
    <a:custClr name="Aqua Blue">
      <a:srgbClr val="44464A"/>
    </a:custClr>
    <a:custClr name="Khaki">
      <a:srgbClr val="BFC0BE"/>
    </a:custClr>
    <a:custClr name="Stone">
      <a:srgbClr val="D7D3C7"/>
    </a:custClr>
    <a:custClr name="Breeze">
      <a:srgbClr val="DADBBF"/>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rand 2.0 colors">
    <a:dk1>
      <a:srgbClr val="000000"/>
    </a:dk1>
    <a:lt1>
      <a:srgbClr val="FFFFFF"/>
    </a:lt1>
    <a:dk2>
      <a:srgbClr val="ED8800"/>
    </a:dk2>
    <a:lt2>
      <a:srgbClr val="BB0826"/>
    </a:lt2>
    <a:accent1>
      <a:srgbClr val="ED8800"/>
    </a:accent1>
    <a:accent2>
      <a:srgbClr val="702F8A"/>
    </a:accent2>
    <a:accent3>
      <a:srgbClr val="0095C8"/>
    </a:accent3>
    <a:accent4>
      <a:srgbClr val="46A033"/>
    </a:accent4>
    <a:accent5>
      <a:srgbClr val="AE2573"/>
    </a:accent5>
    <a:accent6>
      <a:srgbClr val="7A6855"/>
    </a:accent6>
    <a:hlink>
      <a:srgbClr val="44464A"/>
    </a:hlink>
    <a:folHlink>
      <a:srgbClr val="D9D9D6"/>
    </a:folHlink>
  </a:clrScheme>
</a:themeOverride>
</file>

<file path=ppt/theme/themeOverride2.xml><?xml version="1.0" encoding="utf-8"?>
<a:themeOverride xmlns:a="http://schemas.openxmlformats.org/drawingml/2006/main">
  <a:clrScheme name="Brand 2.0 colors">
    <a:dk1>
      <a:srgbClr val="000000"/>
    </a:dk1>
    <a:lt1>
      <a:srgbClr val="FFFFFF"/>
    </a:lt1>
    <a:dk2>
      <a:srgbClr val="ED8800"/>
    </a:dk2>
    <a:lt2>
      <a:srgbClr val="BB0826"/>
    </a:lt2>
    <a:accent1>
      <a:srgbClr val="ED8800"/>
    </a:accent1>
    <a:accent2>
      <a:srgbClr val="702F8A"/>
    </a:accent2>
    <a:accent3>
      <a:srgbClr val="0095C8"/>
    </a:accent3>
    <a:accent4>
      <a:srgbClr val="46A033"/>
    </a:accent4>
    <a:accent5>
      <a:srgbClr val="AE2573"/>
    </a:accent5>
    <a:accent6>
      <a:srgbClr val="7A6855"/>
    </a:accent6>
    <a:hlink>
      <a:srgbClr val="44464A"/>
    </a:hlink>
    <a:folHlink>
      <a:srgbClr val="D9D9D6"/>
    </a:folHlink>
  </a:clrScheme>
</a:themeOverride>
</file>

<file path=ppt/theme/themeOverride3.xml><?xml version="1.0" encoding="utf-8"?>
<a:themeOverride xmlns:a="http://schemas.openxmlformats.org/drawingml/2006/main">
  <a:clrScheme name="Brand 2.0 colors">
    <a:dk1>
      <a:srgbClr val="000000"/>
    </a:dk1>
    <a:lt1>
      <a:srgbClr val="FFFFFF"/>
    </a:lt1>
    <a:dk2>
      <a:srgbClr val="ED8800"/>
    </a:dk2>
    <a:lt2>
      <a:srgbClr val="BB0826"/>
    </a:lt2>
    <a:accent1>
      <a:srgbClr val="ED8800"/>
    </a:accent1>
    <a:accent2>
      <a:srgbClr val="702F8A"/>
    </a:accent2>
    <a:accent3>
      <a:srgbClr val="0095C8"/>
    </a:accent3>
    <a:accent4>
      <a:srgbClr val="46A033"/>
    </a:accent4>
    <a:accent5>
      <a:srgbClr val="AE2573"/>
    </a:accent5>
    <a:accent6>
      <a:srgbClr val="7A6855"/>
    </a:accent6>
    <a:hlink>
      <a:srgbClr val="44464A"/>
    </a:hlink>
    <a:folHlink>
      <a:srgbClr val="D9D9D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2704D668DED5F4B8D06C95D55083DAB" ma:contentTypeVersion="1" ma:contentTypeDescription="Create a new document." ma:contentTypeScope="" ma:versionID="24443baa75b230047185f8729942dd53">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3CE6C5-752C-4535-99A4-B4EE2CB5683C}">
  <ds:schemaRefs>
    <ds:schemaRef ds:uri="http://schemas.microsoft.com/sharepoint/v3/contenttype/forms"/>
  </ds:schemaRefs>
</ds:datastoreItem>
</file>

<file path=customXml/itemProps2.xml><?xml version="1.0" encoding="utf-8"?>
<ds:datastoreItem xmlns:ds="http://schemas.openxmlformats.org/officeDocument/2006/customXml" ds:itemID="{67A2101B-D513-4B3F-AED6-2C60E0154A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7B62D6E-A5C9-4C8C-9C1A-3E78045D9DD3}">
  <ds:schemaRefs>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Brand 2.0 template widescreen</Template>
  <TotalTime>4682</TotalTime>
  <Words>2897</Words>
  <Application>Microsoft Office PowerPoint</Application>
  <PresentationFormat>On-screen Show (16:9)</PresentationFormat>
  <Paragraphs>351</Paragraphs>
  <Slides>31</Slides>
  <Notes>28</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Brand 2.0 template</vt:lpstr>
      <vt:lpstr>Modern Day Fraud Risks</vt:lpstr>
      <vt:lpstr>Biography      </vt:lpstr>
      <vt:lpstr>Agenda  Fraud Trends    Online Account Takeover Fraud     Impostor Fraud   Internal Controls   Ways to Mitigate Fraud Risk   Call To Action   </vt:lpstr>
      <vt:lpstr>Remain vigilant in payment fraud</vt:lpstr>
      <vt:lpstr>Payment fraud trends  </vt:lpstr>
      <vt:lpstr>Online account takeover fraud</vt:lpstr>
      <vt:lpstr>1 in 220</vt:lpstr>
      <vt:lpstr>Example of malware </vt:lpstr>
      <vt:lpstr>Example of malware </vt:lpstr>
      <vt:lpstr>Impostor fraud </vt:lpstr>
      <vt:lpstr>Email hacking</vt:lpstr>
      <vt:lpstr>Example of executive email spoofing</vt:lpstr>
      <vt:lpstr>Checking for a spoofed email by hitting reply</vt:lpstr>
      <vt:lpstr>Executives make perfect targets to impersonate</vt:lpstr>
      <vt:lpstr>Vendors also impersonated </vt:lpstr>
      <vt:lpstr>Impostor fraud red flags</vt:lpstr>
      <vt:lpstr>Customer scenario </vt:lpstr>
      <vt:lpstr>Internal embezzlement </vt:lpstr>
      <vt:lpstr>Best practices Ways you can protect your business</vt:lpstr>
      <vt:lpstr>Dual control </vt:lpstr>
      <vt:lpstr>PowerPoint Presentation</vt:lpstr>
      <vt:lpstr>Positive Pay </vt:lpstr>
      <vt:lpstr> </vt:lpstr>
      <vt:lpstr>Monitoring for check fraud may take as little as 1 minute each day</vt:lpstr>
      <vt:lpstr>Fraud Manager </vt:lpstr>
      <vt:lpstr>PowerPoint Presentation</vt:lpstr>
      <vt:lpstr>Call to action </vt:lpstr>
      <vt:lpstr>If you suspect fraud</vt:lpstr>
      <vt:lpstr>If we suspect fraud</vt:lpstr>
      <vt:lpstr>For more information on protecting your business online and offline:   </vt:lpstr>
      <vt:lpstr>Thank you</vt:lpstr>
    </vt:vector>
  </TitlesOfParts>
  <Company>Wells Fargo &amp; 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 security: What your treasury division should know</dc:title>
  <dc:creator>Renee Christensen</dc:creator>
  <dc:description>Wells Fargo PPT 2007 Template V. 3.0</dc:description>
  <cp:lastModifiedBy>Mccaffrey, Ryan J.</cp:lastModifiedBy>
  <cp:revision>93</cp:revision>
  <cp:lastPrinted>2017-01-12T16:10:25Z</cp:lastPrinted>
  <dcterms:created xsi:type="dcterms:W3CDTF">2016-04-04T16:15:45Z</dcterms:created>
  <dcterms:modified xsi:type="dcterms:W3CDTF">2018-01-23T17:45:09Z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0x01010022704D668DED5F4B8D06C95D55083DAB</vt:lpwstr>
  </property>
</Properties>
</file>